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40" r:id="rId2"/>
    <p:sldId id="444" r:id="rId3"/>
    <p:sldId id="445" r:id="rId4"/>
    <p:sldId id="446" r:id="rId5"/>
    <p:sldId id="447" r:id="rId6"/>
    <p:sldId id="526" r:id="rId7"/>
    <p:sldId id="524" r:id="rId8"/>
    <p:sldId id="450" r:id="rId9"/>
    <p:sldId id="542" r:id="rId10"/>
    <p:sldId id="558" r:id="rId11"/>
    <p:sldId id="451" r:id="rId12"/>
    <p:sldId id="548" r:id="rId13"/>
    <p:sldId id="559" r:id="rId14"/>
    <p:sldId id="560" r:id="rId15"/>
    <p:sldId id="453" r:id="rId16"/>
    <p:sldId id="272" r:id="rId17"/>
    <p:sldId id="274" r:id="rId18"/>
    <p:sldId id="363" r:id="rId19"/>
    <p:sldId id="276" r:id="rId20"/>
    <p:sldId id="277" r:id="rId21"/>
    <p:sldId id="278" r:id="rId22"/>
    <p:sldId id="279" r:id="rId23"/>
    <p:sldId id="379" r:id="rId24"/>
    <p:sldId id="380" r:id="rId25"/>
    <p:sldId id="381" r:id="rId26"/>
    <p:sldId id="382" r:id="rId27"/>
    <p:sldId id="289" r:id="rId28"/>
    <p:sldId id="290" r:id="rId29"/>
    <p:sldId id="291" r:id="rId30"/>
    <p:sldId id="292" r:id="rId31"/>
    <p:sldId id="293" r:id="rId32"/>
    <p:sldId id="294" r:id="rId33"/>
    <p:sldId id="295" r:id="rId34"/>
    <p:sldId id="296" r:id="rId35"/>
    <p:sldId id="297" r:id="rId36"/>
    <p:sldId id="298" r:id="rId37"/>
    <p:sldId id="299" r:id="rId38"/>
    <p:sldId id="301" r:id="rId39"/>
    <p:sldId id="303" r:id="rId40"/>
    <p:sldId id="304" r:id="rId41"/>
    <p:sldId id="305" r:id="rId42"/>
    <p:sldId id="561" r:id="rId43"/>
    <p:sldId id="307" r:id="rId44"/>
    <p:sldId id="383" r:id="rId45"/>
    <p:sldId id="486" r:id="rId46"/>
    <p:sldId id="528" r:id="rId47"/>
    <p:sldId id="545" r:id="rId48"/>
    <p:sldId id="309" r:id="rId49"/>
    <p:sldId id="329" r:id="rId50"/>
    <p:sldId id="355" r:id="rId51"/>
    <p:sldId id="356" r:id="rId52"/>
    <p:sldId id="357" r:id="rId53"/>
    <p:sldId id="358" r:id="rId54"/>
    <p:sldId id="359" r:id="rId55"/>
    <p:sldId id="360" r:id="rId56"/>
    <p:sldId id="361" r:id="rId57"/>
    <p:sldId id="364" r:id="rId58"/>
    <p:sldId id="365" r:id="rId59"/>
    <p:sldId id="366" r:id="rId60"/>
    <p:sldId id="552" r:id="rId61"/>
    <p:sldId id="553" r:id="rId62"/>
    <p:sldId id="369" r:id="rId63"/>
    <p:sldId id="370" r:id="rId64"/>
    <p:sldId id="531" r:id="rId65"/>
    <p:sldId id="373" r:id="rId66"/>
    <p:sldId id="374" r:id="rId67"/>
    <p:sldId id="378" r:id="rId68"/>
    <p:sldId id="543" r:id="rId69"/>
    <p:sldId id="544" r:id="rId70"/>
    <p:sldId id="554" r:id="rId71"/>
    <p:sldId id="335"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78" autoAdjust="0"/>
    <p:restoredTop sz="94660"/>
  </p:normalViewPr>
  <p:slideViewPr>
    <p:cSldViewPr snapToGrid="0">
      <p:cViewPr varScale="1">
        <p:scale>
          <a:sx n="117" d="100"/>
          <a:sy n="117" d="100"/>
        </p:scale>
        <p:origin x="176" y="224"/>
      </p:cViewPr>
      <p:guideLst>
        <p:guide orient="horz" pos="2160"/>
        <p:guide pos="3840"/>
      </p:guideLst>
    </p:cSldViewPr>
  </p:slideViewPr>
  <p:notesTextViewPr>
    <p:cViewPr>
      <p:scale>
        <a:sx n="1" d="1"/>
        <a:sy n="1" d="1"/>
      </p:scale>
      <p:origin x="0" y="0"/>
    </p:cViewPr>
  </p:notesTextViewPr>
  <p:sorterViewPr>
    <p:cViewPr>
      <p:scale>
        <a:sx n="1" d="1"/>
        <a:sy n="1" d="1"/>
      </p:scale>
      <p:origin x="0" y="3080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C28419-490F-F443-A757-C7FCF95D90FE}" type="datetimeFigureOut">
              <a:rPr lang="en-US" smtClean="0"/>
              <a:t>5/15/24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73B704-973B-6944-AAEB-8172DE9A2061}" type="slidenum">
              <a:rPr lang="en-US" smtClean="0"/>
              <a:t>‹#›</a:t>
            </a:fld>
            <a:endParaRPr lang="en-US"/>
          </a:p>
        </p:txBody>
      </p:sp>
    </p:spTree>
    <p:extLst>
      <p:ext uri="{BB962C8B-B14F-4D97-AF65-F5344CB8AC3E}">
        <p14:creationId xmlns:p14="http://schemas.microsoft.com/office/powerpoint/2010/main" val="38365964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0D0E64-111A-4EAD-BBC8-620D3FD36546}" type="slidenum">
              <a:rPr lang="en-GB"/>
              <a:pPr/>
              <a:t>2</a:t>
            </a:fld>
            <a:endParaRPr lang="en-GB"/>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295658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EA12D3-4BEE-42AC-A0F1-EFA024645BFA}" type="slidenum">
              <a:rPr lang="en-GB"/>
              <a:pPr/>
              <a:t>19</a:t>
            </a:fld>
            <a:endParaRPr lang="en-GB"/>
          </a:p>
        </p:txBody>
      </p:sp>
      <p:sp>
        <p:nvSpPr>
          <p:cNvPr id="425986" name="Rectangle 2"/>
          <p:cNvSpPr>
            <a:spLocks noGrp="1" noRot="1" noChangeAspect="1" noChangeArrowheads="1" noTextEdit="1"/>
          </p:cNvSpPr>
          <p:nvPr>
            <p:ph type="sldImg"/>
          </p:nvPr>
        </p:nvSpPr>
        <p:spPr>
          <a:ln/>
        </p:spPr>
      </p:sp>
      <p:sp>
        <p:nvSpPr>
          <p:cNvPr id="425987"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636302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F3BCFF-0668-4AB7-9866-8983A62BCABC}" type="slidenum">
              <a:rPr lang="en-GB"/>
              <a:pPr/>
              <a:t>20</a:t>
            </a:fld>
            <a:endParaRPr lang="en-GB"/>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548179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F06E59-471F-49E6-8C26-FD865AAFAFD1}" type="slidenum">
              <a:rPr lang="en-GB"/>
              <a:pPr/>
              <a:t>22</a:t>
            </a:fld>
            <a:endParaRPr lang="en-GB"/>
          </a:p>
        </p:txBody>
      </p:sp>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983808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496086-4A2E-4015-98E4-6760B39B169D}" type="slidenum">
              <a:rPr lang="en-GB"/>
              <a:pPr/>
              <a:t>23</a:t>
            </a:fld>
            <a:endParaRPr lang="en-GB"/>
          </a:p>
        </p:txBody>
      </p:sp>
      <p:sp>
        <p:nvSpPr>
          <p:cNvPr id="442370" name="Rectangle 2"/>
          <p:cNvSpPr>
            <a:spLocks noGrp="1" noRot="1" noChangeAspect="1" noChangeArrowheads="1" noTextEdit="1"/>
          </p:cNvSpPr>
          <p:nvPr>
            <p:ph type="sldImg"/>
          </p:nvPr>
        </p:nvSpPr>
        <p:spPr>
          <a:ln/>
        </p:spPr>
      </p:sp>
      <p:sp>
        <p:nvSpPr>
          <p:cNvPr id="442371"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567016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58B16A-5333-45C8-8A38-B3EED1E3A70E}" type="slidenum">
              <a:rPr lang="en-GB"/>
              <a:pPr/>
              <a:t>24</a:t>
            </a:fld>
            <a:endParaRPr lang="en-GB"/>
          </a:p>
        </p:txBody>
      </p:sp>
      <p:sp>
        <p:nvSpPr>
          <p:cNvPr id="444418" name="Rectangle 2"/>
          <p:cNvSpPr>
            <a:spLocks noGrp="1" noRot="1" noChangeAspect="1" noChangeArrowheads="1" noTextEdit="1"/>
          </p:cNvSpPr>
          <p:nvPr>
            <p:ph type="sldImg"/>
          </p:nvPr>
        </p:nvSpPr>
        <p:spPr>
          <a:xfrm>
            <a:off x="266700" y="823913"/>
            <a:ext cx="5827713" cy="3279775"/>
          </a:xfrm>
          <a:ln w="12700" cap="flat">
            <a:solidFill>
              <a:schemeClr val="tx1"/>
            </a:solidFill>
          </a:ln>
          <a:extLst>
            <a:ext uri="{909E8E84-426E-40dd-AFC4-6F175D3DCCD1}">
              <a14:hiddenFill xmlns:a14="http://schemas.microsoft.com/office/drawing/2010/main" xmlns="">
                <a:noFill/>
              </a14:hiddenFill>
            </a:ext>
          </a:extLst>
        </p:spPr>
      </p:sp>
      <p:sp>
        <p:nvSpPr>
          <p:cNvPr id="444419" name="Rectangle 3"/>
          <p:cNvSpPr>
            <a:spLocks noGrp="1" noChangeArrowheads="1"/>
          </p:cNvSpPr>
          <p:nvPr>
            <p:ph type="body" idx="1"/>
          </p:nvPr>
        </p:nvSpPr>
        <p:spPr>
          <a:xfrm>
            <a:off x="776883" y="4472215"/>
            <a:ext cx="4804172" cy="4159250"/>
          </a:xfrm>
          <a:ln/>
          <a:extLst>
            <a:ext uri="{91240B29-F687-4f45-9708-019B960494DF}">
              <a14:hiddenLine xmlns:a14="http://schemas.microsoft.com/office/drawing/2010/main" xmlns="" w="12700">
                <a:solidFill>
                  <a:schemeClr val="tx1"/>
                </a:solidFill>
                <a:miter lim="800000"/>
                <a:headEnd/>
                <a:tailEnd/>
              </a14:hiddenLine>
            </a:ext>
          </a:extLst>
        </p:spPr>
        <p:txBody>
          <a:bodyPr lIns="85593" tIns="42045" rIns="85593" bIns="42045"/>
          <a:lstStyle/>
          <a:p>
            <a:endParaRPr lang="en-GB"/>
          </a:p>
        </p:txBody>
      </p:sp>
    </p:spTree>
    <p:extLst>
      <p:ext uri="{BB962C8B-B14F-4D97-AF65-F5344CB8AC3E}">
        <p14:creationId xmlns:p14="http://schemas.microsoft.com/office/powerpoint/2010/main" val="997680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C9E41-73BA-4695-9338-C12FCDE27BBE}" type="slidenum">
              <a:rPr lang="en-GB"/>
              <a:pPr/>
              <a:t>25</a:t>
            </a:fld>
            <a:endParaRPr lang="en-GB"/>
          </a:p>
        </p:txBody>
      </p:sp>
      <p:sp>
        <p:nvSpPr>
          <p:cNvPr id="464898" name="Rectangle 2"/>
          <p:cNvSpPr>
            <a:spLocks noGrp="1" noRot="1" noChangeAspect="1" noChangeArrowheads="1" noTextEdit="1"/>
          </p:cNvSpPr>
          <p:nvPr>
            <p:ph type="sldImg"/>
          </p:nvPr>
        </p:nvSpPr>
        <p:spPr>
          <a:xfrm>
            <a:off x="266700" y="823913"/>
            <a:ext cx="5827713" cy="3279775"/>
          </a:xfrm>
          <a:ln w="12700" cap="flat">
            <a:solidFill>
              <a:schemeClr val="tx1"/>
            </a:solidFill>
          </a:ln>
          <a:extLst>
            <a:ext uri="{909E8E84-426E-40dd-AFC4-6F175D3DCCD1}">
              <a14:hiddenFill xmlns:a14="http://schemas.microsoft.com/office/drawing/2010/main" xmlns="">
                <a:noFill/>
              </a14:hiddenFill>
            </a:ext>
          </a:extLst>
        </p:spPr>
      </p:sp>
      <p:sp>
        <p:nvSpPr>
          <p:cNvPr id="464899" name="Rectangle 3"/>
          <p:cNvSpPr>
            <a:spLocks noGrp="1" noChangeArrowheads="1"/>
          </p:cNvSpPr>
          <p:nvPr>
            <p:ph type="body" idx="1"/>
          </p:nvPr>
        </p:nvSpPr>
        <p:spPr>
          <a:xfrm>
            <a:off x="776883" y="4472215"/>
            <a:ext cx="4804172" cy="4159250"/>
          </a:xfrm>
          <a:ln/>
          <a:extLst>
            <a:ext uri="{91240B29-F687-4f45-9708-019B960494DF}">
              <a14:hiddenLine xmlns:a14="http://schemas.microsoft.com/office/drawing/2010/main" xmlns="" w="12700">
                <a:solidFill>
                  <a:schemeClr val="tx1"/>
                </a:solidFill>
                <a:miter lim="800000"/>
                <a:headEnd/>
                <a:tailEnd/>
              </a14:hiddenLine>
            </a:ext>
          </a:extLst>
        </p:spPr>
        <p:txBody>
          <a:bodyPr lIns="85593" tIns="42045" rIns="85593" bIns="42045"/>
          <a:lstStyle/>
          <a:p>
            <a:endParaRPr lang="en-GB"/>
          </a:p>
        </p:txBody>
      </p:sp>
    </p:spTree>
    <p:extLst>
      <p:ext uri="{BB962C8B-B14F-4D97-AF65-F5344CB8AC3E}">
        <p14:creationId xmlns:p14="http://schemas.microsoft.com/office/powerpoint/2010/main" val="736141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C9E41-73BA-4695-9338-C12FCDE27BBE}" type="slidenum">
              <a:rPr lang="en-GB"/>
              <a:pPr/>
              <a:t>26</a:t>
            </a:fld>
            <a:endParaRPr lang="en-GB"/>
          </a:p>
        </p:txBody>
      </p:sp>
      <p:sp>
        <p:nvSpPr>
          <p:cNvPr id="464898" name="Rectangle 2"/>
          <p:cNvSpPr>
            <a:spLocks noGrp="1" noRot="1" noChangeAspect="1" noChangeArrowheads="1" noTextEdit="1"/>
          </p:cNvSpPr>
          <p:nvPr>
            <p:ph type="sldImg"/>
          </p:nvPr>
        </p:nvSpPr>
        <p:spPr>
          <a:xfrm>
            <a:off x="266700" y="823913"/>
            <a:ext cx="5827713" cy="3279775"/>
          </a:xfrm>
          <a:ln w="12700" cap="flat">
            <a:solidFill>
              <a:schemeClr val="tx1"/>
            </a:solidFill>
          </a:ln>
          <a:extLst>
            <a:ext uri="{909E8E84-426E-40dd-AFC4-6F175D3DCCD1}">
              <a14:hiddenFill xmlns:a14="http://schemas.microsoft.com/office/drawing/2010/main" xmlns="">
                <a:noFill/>
              </a14:hiddenFill>
            </a:ext>
          </a:extLst>
        </p:spPr>
      </p:sp>
      <p:sp>
        <p:nvSpPr>
          <p:cNvPr id="464899" name="Rectangle 3"/>
          <p:cNvSpPr>
            <a:spLocks noGrp="1" noChangeArrowheads="1"/>
          </p:cNvSpPr>
          <p:nvPr>
            <p:ph type="body" idx="1"/>
          </p:nvPr>
        </p:nvSpPr>
        <p:spPr>
          <a:xfrm>
            <a:off x="776883" y="4472215"/>
            <a:ext cx="4804172" cy="4159250"/>
          </a:xfrm>
          <a:ln/>
          <a:extLst>
            <a:ext uri="{91240B29-F687-4f45-9708-019B960494DF}">
              <a14:hiddenLine xmlns:a14="http://schemas.microsoft.com/office/drawing/2010/main" xmlns="" w="12700">
                <a:solidFill>
                  <a:schemeClr val="tx1"/>
                </a:solidFill>
                <a:miter lim="800000"/>
                <a:headEnd/>
                <a:tailEnd/>
              </a14:hiddenLine>
            </a:ext>
          </a:extLst>
        </p:spPr>
        <p:txBody>
          <a:bodyPr lIns="85593" tIns="42045" rIns="85593" bIns="42045"/>
          <a:lstStyle/>
          <a:p>
            <a:endParaRPr lang="en-GB"/>
          </a:p>
        </p:txBody>
      </p:sp>
    </p:spTree>
    <p:extLst>
      <p:ext uri="{BB962C8B-B14F-4D97-AF65-F5344CB8AC3E}">
        <p14:creationId xmlns:p14="http://schemas.microsoft.com/office/powerpoint/2010/main" val="736141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DE3DF1-3BF8-45C0-B9C2-040A793DC70A}" type="slidenum">
              <a:rPr lang="en-GB"/>
              <a:pPr/>
              <a:t>27</a:t>
            </a:fld>
            <a:endParaRPr lang="en-GB"/>
          </a:p>
        </p:txBody>
      </p:sp>
      <p:sp>
        <p:nvSpPr>
          <p:cNvPr id="370690" name="Rectangle 2"/>
          <p:cNvSpPr>
            <a:spLocks noGrp="1" noRot="1" noChangeAspect="1" noChangeArrowheads="1" noTextEdit="1"/>
          </p:cNvSpPr>
          <p:nvPr>
            <p:ph type="sldImg"/>
          </p:nvPr>
        </p:nvSpPr>
        <p:spPr>
          <a:ln/>
        </p:spPr>
      </p:sp>
      <p:sp>
        <p:nvSpPr>
          <p:cNvPr id="370691"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428020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E4E360-45BD-487B-ACC5-E01DFB632245}" type="slidenum">
              <a:rPr lang="en-GB"/>
              <a:pPr/>
              <a:t>28</a:t>
            </a:fld>
            <a:endParaRPr lang="en-GB"/>
          </a:p>
        </p:txBody>
      </p:sp>
      <p:sp>
        <p:nvSpPr>
          <p:cNvPr id="372738" name="Rectangle 2"/>
          <p:cNvSpPr>
            <a:spLocks noGrp="1" noRot="1" noChangeAspect="1" noChangeArrowheads="1" noTextEdit="1"/>
          </p:cNvSpPr>
          <p:nvPr>
            <p:ph type="sldImg"/>
          </p:nvPr>
        </p:nvSpPr>
        <p:spPr>
          <a:ln/>
        </p:spPr>
      </p:sp>
      <p:sp>
        <p:nvSpPr>
          <p:cNvPr id="372739"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423636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80C47F-400F-4B01-A3EB-C76F70E8F2E6}" type="slidenum">
              <a:rPr lang="en-GB"/>
              <a:pPr/>
              <a:t>29</a:t>
            </a:fld>
            <a:endParaRPr lang="en-GB"/>
          </a:p>
        </p:txBody>
      </p:sp>
      <p:sp>
        <p:nvSpPr>
          <p:cNvPr id="374786" name="Rectangle 2"/>
          <p:cNvSpPr>
            <a:spLocks noGrp="1" noRot="1" noChangeAspect="1" noChangeArrowheads="1" noTextEdit="1"/>
          </p:cNvSpPr>
          <p:nvPr>
            <p:ph type="sldImg"/>
          </p:nvPr>
        </p:nvSpPr>
        <p:spPr>
          <a:ln/>
        </p:spPr>
      </p:sp>
      <p:sp>
        <p:nvSpPr>
          <p:cNvPr id="374787"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577836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5A3AD0-10D7-4889-976A-F86140BEF418}" type="slidenum">
              <a:rPr lang="en-GB"/>
              <a:pPr/>
              <a:t>3</a:t>
            </a:fld>
            <a:endParaRPr lang="en-GB"/>
          </a:p>
        </p:txBody>
      </p:sp>
      <p:sp>
        <p:nvSpPr>
          <p:cNvPr id="563202" name="Rectangle 2"/>
          <p:cNvSpPr>
            <a:spLocks noGrp="1" noRot="1" noChangeAspect="1" noChangeArrowheads="1" noTextEdit="1"/>
          </p:cNvSpPr>
          <p:nvPr>
            <p:ph type="sldImg"/>
          </p:nvPr>
        </p:nvSpPr>
        <p:spPr>
          <a:ln/>
        </p:spPr>
      </p:sp>
      <p:sp>
        <p:nvSpPr>
          <p:cNvPr id="563203"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43321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58A733-53C5-46E7-BFB0-59CDD5B00271}" type="slidenum">
              <a:rPr lang="en-GB"/>
              <a:pPr/>
              <a:t>30</a:t>
            </a:fld>
            <a:endParaRPr lang="en-GB"/>
          </a:p>
        </p:txBody>
      </p:sp>
      <p:sp>
        <p:nvSpPr>
          <p:cNvPr id="376834" name="Rectangle 2"/>
          <p:cNvSpPr>
            <a:spLocks noGrp="1" noRot="1" noChangeAspect="1" noChangeArrowheads="1" noTextEdit="1"/>
          </p:cNvSpPr>
          <p:nvPr>
            <p:ph type="sldImg"/>
          </p:nvPr>
        </p:nvSpPr>
        <p:spPr>
          <a:ln/>
        </p:spPr>
      </p:sp>
      <p:sp>
        <p:nvSpPr>
          <p:cNvPr id="376835"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169578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829D07-43D2-464F-B5B4-4F7ECEAB30F5}" type="slidenum">
              <a:rPr lang="en-GB"/>
              <a:pPr/>
              <a:t>31</a:t>
            </a:fld>
            <a:endParaRPr lang="en-GB"/>
          </a:p>
        </p:txBody>
      </p:sp>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354909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C41CF7-EDB5-4AB3-B715-91C6E4FBFE5D}" type="slidenum">
              <a:rPr lang="en-GB"/>
              <a:pPr/>
              <a:t>32</a:t>
            </a:fld>
            <a:endParaRPr lang="en-GB"/>
          </a:p>
        </p:txBody>
      </p:sp>
      <p:sp>
        <p:nvSpPr>
          <p:cNvPr id="380930" name="Rectangle 2"/>
          <p:cNvSpPr>
            <a:spLocks noGrp="1" noRot="1" noChangeAspect="1" noChangeArrowheads="1" noTextEdit="1"/>
          </p:cNvSpPr>
          <p:nvPr>
            <p:ph type="sldImg"/>
          </p:nvPr>
        </p:nvSpPr>
        <p:spPr>
          <a:ln/>
        </p:spPr>
      </p:sp>
      <p:sp>
        <p:nvSpPr>
          <p:cNvPr id="380931"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605191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B190F0-7641-43AA-86A3-D3FF167A76D3}" type="slidenum">
              <a:rPr lang="en-GB"/>
              <a:pPr/>
              <a:t>33</a:t>
            </a:fld>
            <a:endParaRPr lang="en-GB"/>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927124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2D2D83-E1BD-4289-8C20-447F5F54DE5E}" type="slidenum">
              <a:rPr lang="en-GB"/>
              <a:pPr/>
              <a:t>34</a:t>
            </a:fld>
            <a:endParaRPr lang="en-GB"/>
          </a:p>
        </p:txBody>
      </p:sp>
      <p:sp>
        <p:nvSpPr>
          <p:cNvPr id="385026" name="Rectangle 2"/>
          <p:cNvSpPr>
            <a:spLocks noGrp="1" noRot="1" noChangeAspect="1" noChangeArrowheads="1" noTextEdit="1"/>
          </p:cNvSpPr>
          <p:nvPr>
            <p:ph type="sldImg"/>
          </p:nvPr>
        </p:nvSpPr>
        <p:spPr>
          <a:ln/>
        </p:spPr>
      </p:sp>
      <p:sp>
        <p:nvSpPr>
          <p:cNvPr id="385027"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705117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875A20-F3A0-4CA0-B2A7-BA1D6D745974}" type="slidenum">
              <a:rPr lang="en-GB"/>
              <a:pPr/>
              <a:t>35</a:t>
            </a:fld>
            <a:endParaRPr lang="en-GB"/>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68680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E54D4E-E333-4C68-B51C-6698AE0802EA}" type="slidenum">
              <a:rPr lang="en-GB"/>
              <a:pPr/>
              <a:t>36</a:t>
            </a:fld>
            <a:endParaRPr lang="en-GB"/>
          </a:p>
        </p:txBody>
      </p:sp>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212325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242FE4-4E67-45F1-AFF0-132AEE88EC2E}" type="slidenum">
              <a:rPr lang="en-GB"/>
              <a:pPr/>
              <a:t>37</a:t>
            </a:fld>
            <a:endParaRPr lang="en-GB"/>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4229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FF890-4837-4D92-927F-56B89AA4A54B}" type="slidenum">
              <a:rPr lang="en-GB"/>
              <a:pPr/>
              <a:t>39</a:t>
            </a:fld>
            <a:endParaRPr lang="en-GB"/>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753326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2588" y="685800"/>
            <a:ext cx="6094412"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32" tIns="45716" rIns="91432" bIns="45716"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r>
              <a:rPr lang="en-US" altLang="en-US" b="1">
                <a:latin typeface="Arial" pitchFamily="34" charset="0"/>
                <a:ea typeface="Arial" pitchFamily="34" charset="0"/>
              </a:rPr>
              <a:t>Figure 4. </a:t>
            </a:r>
            <a:r>
              <a:rPr lang="en-US" altLang="en-US">
                <a:latin typeface="Arial" pitchFamily="34" charset="0"/>
                <a:ea typeface="Arial" pitchFamily="34" charset="0"/>
              </a:rPr>
              <a:t>Species trees estimated using SNAPP (including five samples per species). a) Species tree based on a subset of SNVs (288,355 SNVs) from the IQTREE data set with a distance of $ \ge $1000 bp; b) species tree based on a subset of SNVs (1936 SNVs) from the RAxML data set with a distance of $ \ge $1000 bp. All nodes are supported by a posterior probability of 1.00.
</a:t>
            </a:r>
          </a:p>
          <a:p>
            <a:r>
              <a:rPr lang="en-US" altLang="en-US">
                <a:latin typeface="Arial" pitchFamily="34" charset="0"/>
                <a:ea typeface="Arial" pitchFamily="34" charset="0"/>
              </a:rPr>
              <a:t>Unless provided in the caption above, the following copyright applies to the content of this slide: © The Author(s) 2021. Published by Oxford University Press, on behalf of the Society of Systematic Biologists.This is an Open Access article distributed under the terms of the Creative Commons Attribution Non-Commercial License (http://creativecommons.org/licenses/by-nc/4.0/), which permits non-commercial re-use, distribution, and reproduction in any medium, provided the original work is properly cited. For commercialre-use, please contact journals.permissions@oup.com</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318"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159" indent="0" algn="l" defTabSz="914318"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318" indent="0" algn="l" defTabSz="914318"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477" indent="0" algn="l" defTabSz="914318"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637" indent="0" algn="l" defTabSz="914318"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algn="r" eaLnBrk="1" hangingPunct="1"/>
            <a:fld id="{14B97B5E-3B4F-4A23-915A-C19B6F0C54A1}" type="slidenum">
              <a:rPr lang="en-US" altLang="en-US" sz="1200"/>
              <a:pPr algn="r" eaLnBrk="1" hangingPunct="1"/>
              <a:t>40</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1C9390-FC7A-4D9A-A2D3-C9C7549987A8}" type="slidenum">
              <a:rPr lang="en-GB"/>
              <a:pPr/>
              <a:t>4</a:t>
            </a:fld>
            <a:endParaRPr lang="en-GB"/>
          </a:p>
        </p:txBody>
      </p:sp>
      <p:sp>
        <p:nvSpPr>
          <p:cNvPr id="565250" name="Rectangle 2"/>
          <p:cNvSpPr>
            <a:spLocks noGrp="1" noRot="1" noChangeAspect="1" noChangeArrowheads="1" noTextEdit="1"/>
          </p:cNvSpPr>
          <p:nvPr>
            <p:ph type="sldImg"/>
          </p:nvPr>
        </p:nvSpPr>
        <p:spPr>
          <a:ln/>
        </p:spPr>
      </p:sp>
      <p:sp>
        <p:nvSpPr>
          <p:cNvPr id="565251"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485676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2588" y="685800"/>
            <a:ext cx="6094412"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32" tIns="45716" rIns="91432" bIns="45716"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r>
              <a:rPr lang="en-US" altLang="en-US" b="1">
                <a:latin typeface="Arial" pitchFamily="34" charset="0"/>
                <a:ea typeface="Arial" pitchFamily="34" charset="0"/>
              </a:rPr>
              <a:t>Figure 4. </a:t>
            </a:r>
            <a:r>
              <a:rPr lang="en-US" altLang="en-US">
                <a:latin typeface="Arial" pitchFamily="34" charset="0"/>
                <a:ea typeface="Arial" pitchFamily="34" charset="0"/>
              </a:rPr>
              <a:t>Species trees estimated using SNAPP (including five samples per species). a) Species tree based on a subset of SNVs (288,355 SNVs) from the IQTREE data set with a distance of $ \ge $1000 bp; b) species tree based on a subset of SNVs (1936 SNVs) from the RAxML data set with a distance of $ \ge $1000 bp. All nodes are supported by a posterior probability of 1.00.
</a:t>
            </a:r>
          </a:p>
          <a:p>
            <a:r>
              <a:rPr lang="en-US" altLang="en-US">
                <a:latin typeface="Arial" pitchFamily="34" charset="0"/>
                <a:ea typeface="Arial" pitchFamily="34" charset="0"/>
              </a:rPr>
              <a:t>Unless provided in the caption above, the following copyright applies to the content of this slide: © The Author(s) 2021. Published by Oxford University Press, on behalf of the Society of Systematic Biologists.This is an Open Access article distributed under the terms of the Creative Commons Attribution Non-Commercial License (http://creativecommons.org/licenses/by-nc/4.0/), which permits non-commercial re-use, distribution, and reproduction in any medium, provided the original work is properly cited. For commercialre-use, please contact journals.permissions@oup.com</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318"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159" indent="0" algn="l" defTabSz="914318"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318" indent="0" algn="l" defTabSz="914318"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477" indent="0" algn="l" defTabSz="914318"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637" indent="0" algn="l" defTabSz="914318"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algn="r" eaLnBrk="1" hangingPunct="1"/>
            <a:fld id="{14B97B5E-3B4F-4A23-915A-C19B6F0C54A1}" type="slidenum">
              <a:rPr lang="en-US" altLang="en-US" sz="1200"/>
              <a:pPr algn="r" eaLnBrk="1" hangingPunct="1"/>
              <a:t>41</a:t>
            </a:fld>
            <a:endParaRPr lang="en-US"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FFF890-4837-4D92-927F-56B89AA4A54B}" type="slidenum">
              <a:rPr lang="en-GB"/>
              <a:pPr/>
              <a:t>42</a:t>
            </a:fld>
            <a:endParaRPr lang="en-GB"/>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26730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F98DE0-CAEA-4A25-81E1-54581612BCA8}" type="slidenum">
              <a:rPr lang="en-GB"/>
              <a:pPr/>
              <a:t>43</a:t>
            </a:fld>
            <a:endParaRPr lang="en-GB"/>
          </a:p>
        </p:txBody>
      </p:sp>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51301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F98DE0-CAEA-4A25-81E1-54581612BCA8}" type="slidenum">
              <a:rPr lang="en-GB"/>
              <a:pPr/>
              <a:t>44</a:t>
            </a:fld>
            <a:endParaRPr lang="en-GB"/>
          </a:p>
        </p:txBody>
      </p:sp>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3576112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736F7E-5881-43C4-A08F-91E42965EBAF}" type="slidenum">
              <a:rPr lang="en-GB"/>
              <a:pPr/>
              <a:t>45</a:t>
            </a:fld>
            <a:endParaRPr lang="en-GB"/>
          </a:p>
        </p:txBody>
      </p:sp>
      <p:sp>
        <p:nvSpPr>
          <p:cNvPr id="474114" name="Rectangle 2"/>
          <p:cNvSpPr>
            <a:spLocks noGrp="1" noRot="1" noChangeAspect="1" noChangeArrowheads="1" noTextEdit="1"/>
          </p:cNvSpPr>
          <p:nvPr>
            <p:ph type="sldImg"/>
          </p:nvPr>
        </p:nvSpPr>
        <p:spPr>
          <a:ln/>
        </p:spPr>
      </p:sp>
      <p:sp>
        <p:nvSpPr>
          <p:cNvPr id="474115"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2083925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D41E04-FB95-414A-B514-754B4769BCA1}" type="slidenum">
              <a:rPr lang="en-GB"/>
              <a:pPr/>
              <a:t>46</a:t>
            </a:fld>
            <a:endParaRPr lang="en-GB"/>
          </a:p>
        </p:txBody>
      </p:sp>
      <p:sp>
        <p:nvSpPr>
          <p:cNvPr id="434178" name="Rectangle 2"/>
          <p:cNvSpPr>
            <a:spLocks noGrp="1" noRot="1" noChangeAspect="1" noChangeArrowheads="1" noTextEdit="1"/>
          </p:cNvSpPr>
          <p:nvPr>
            <p:ph type="sldImg"/>
          </p:nvPr>
        </p:nvSpPr>
        <p:spPr>
          <a:xfrm>
            <a:off x="331788" y="865188"/>
            <a:ext cx="6121400" cy="3443287"/>
          </a:xfrm>
          <a:ln w="12700" cap="flat">
            <a:solidFill>
              <a:schemeClr val="tx1"/>
            </a:solidFill>
          </a:ln>
          <a:extLst>
            <a:ext uri="{909E8E84-426E-40dd-AFC4-6F175D3DCCD1}">
              <a14:hiddenFill xmlns:a14="http://schemas.microsoft.com/office/drawing/2010/main" xmlns="">
                <a:noFill/>
              </a14:hiddenFill>
            </a:ext>
          </a:extLst>
        </p:spPr>
      </p:sp>
      <p:sp>
        <p:nvSpPr>
          <p:cNvPr id="434179" name="Rectangle 3"/>
          <p:cNvSpPr>
            <a:spLocks noGrp="1" noChangeArrowheads="1"/>
          </p:cNvSpPr>
          <p:nvPr>
            <p:ph type="body" idx="1"/>
          </p:nvPr>
        </p:nvSpPr>
        <p:spPr>
          <a:xfrm>
            <a:off x="828675" y="4695825"/>
            <a:ext cx="5124450" cy="4367213"/>
          </a:xfrm>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lstStyle/>
          <a:p>
            <a:endParaRPr lang="en-GB"/>
          </a:p>
        </p:txBody>
      </p:sp>
    </p:spTree>
    <p:extLst>
      <p:ext uri="{BB962C8B-B14F-4D97-AF65-F5344CB8AC3E}">
        <p14:creationId xmlns:p14="http://schemas.microsoft.com/office/powerpoint/2010/main" val="310255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3B5F39-CB3D-4B86-9F62-5816134B7881}" type="slidenum">
              <a:rPr lang="en-GB"/>
              <a:pPr/>
              <a:t>48</a:t>
            </a:fld>
            <a:endParaRPr lang="en-GB"/>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38755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B172D9-966F-4996-AB96-60D81CA14151}" type="slidenum">
              <a:rPr lang="en-GB"/>
              <a:pPr/>
              <a:t>49</a:t>
            </a:fld>
            <a:endParaRPr lang="en-GB"/>
          </a:p>
        </p:txBody>
      </p:sp>
      <p:sp>
        <p:nvSpPr>
          <p:cNvPr id="281602" name="Rectangle 2"/>
          <p:cNvSpPr>
            <a:spLocks noGrp="1" noRot="1" noChangeAspect="1" noChangeArrowheads="1" noTextEdit="1"/>
          </p:cNvSpPr>
          <p:nvPr>
            <p:ph type="sldImg"/>
          </p:nvPr>
        </p:nvSpPr>
        <p:spPr>
          <a:xfrm>
            <a:off x="592138" y="803275"/>
            <a:ext cx="5675312" cy="3194050"/>
          </a:xfrm>
          <a:ln/>
        </p:spPr>
      </p:sp>
      <p:sp>
        <p:nvSpPr>
          <p:cNvPr id="281603" name="Rectangle 3"/>
          <p:cNvSpPr>
            <a:spLocks noGrp="1" noChangeArrowheads="1"/>
          </p:cNvSpPr>
          <p:nvPr>
            <p:ph type="body" idx="1"/>
          </p:nvPr>
        </p:nvSpPr>
        <p:spPr>
          <a:xfrm>
            <a:off x="837903" y="4358822"/>
            <a:ext cx="5182195" cy="4050392"/>
          </a:xfrm>
        </p:spPr>
        <p:txBody>
          <a:bodyPr/>
          <a:lstStyle/>
          <a:p>
            <a:endParaRPr lang="fi-FI"/>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C3B355-928D-4D38-A15A-50EFB644C34E}" type="slidenum">
              <a:rPr lang="en-GB"/>
              <a:pPr/>
              <a:t>51</a:t>
            </a:fld>
            <a:endParaRPr lang="en-GB"/>
          </a:p>
        </p:txBody>
      </p:sp>
      <p:sp>
        <p:nvSpPr>
          <p:cNvPr id="287746" name="Rectangle 2"/>
          <p:cNvSpPr>
            <a:spLocks noGrp="1" noRot="1" noChangeAspect="1" noChangeArrowheads="1" noTextEdit="1"/>
          </p:cNvSpPr>
          <p:nvPr>
            <p:ph type="sldImg"/>
          </p:nvPr>
        </p:nvSpPr>
        <p:spPr>
          <a:xfrm>
            <a:off x="1333500" y="802823"/>
            <a:ext cx="4192489" cy="3194654"/>
          </a:xfrm>
          <a:ln/>
        </p:spPr>
      </p:sp>
      <p:sp>
        <p:nvSpPr>
          <p:cNvPr id="287747" name="Rectangle 3"/>
          <p:cNvSpPr>
            <a:spLocks noGrp="1" noChangeArrowheads="1"/>
          </p:cNvSpPr>
          <p:nvPr>
            <p:ph type="body" idx="1"/>
          </p:nvPr>
        </p:nvSpPr>
        <p:spPr>
          <a:xfrm>
            <a:off x="837903" y="4358822"/>
            <a:ext cx="5182195" cy="4050392"/>
          </a:xfrm>
        </p:spPr>
        <p:txBody>
          <a:bodyPr/>
          <a:lstStyle/>
          <a:p>
            <a:endParaRPr lang="fi-FI"/>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5A4A05-3725-4F65-98CC-3F1BBE23701B}" type="slidenum">
              <a:rPr lang="en-GB"/>
              <a:pPr/>
              <a:t>52</a:t>
            </a:fld>
            <a:endParaRPr lang="en-GB"/>
          </a:p>
        </p:txBody>
      </p:sp>
      <p:sp>
        <p:nvSpPr>
          <p:cNvPr id="289794" name="Rectangle 2"/>
          <p:cNvSpPr>
            <a:spLocks noGrp="1" noRot="1" noChangeAspect="1" noChangeArrowheads="1" noTextEdit="1"/>
          </p:cNvSpPr>
          <p:nvPr>
            <p:ph type="sldImg"/>
          </p:nvPr>
        </p:nvSpPr>
        <p:spPr>
          <a:xfrm>
            <a:off x="592138" y="803275"/>
            <a:ext cx="5675312" cy="3194050"/>
          </a:xfrm>
          <a:ln w="12700" cap="flat">
            <a:solidFill>
              <a:schemeClr val="tx1"/>
            </a:solidFill>
          </a:ln>
          <a:extLst>
            <a:ext uri="{909E8E84-426E-40dd-AFC4-6F175D3DCCD1}">
              <a14:hiddenFill xmlns:a14="http://schemas.microsoft.com/office/drawing/2010/main" xmlns="">
                <a:noFill/>
              </a14:hiddenFill>
            </a:ext>
          </a:extLst>
        </p:spPr>
      </p:sp>
      <p:sp>
        <p:nvSpPr>
          <p:cNvPr id="289795" name="Rectangle 3"/>
          <p:cNvSpPr>
            <a:spLocks noGrp="1" noChangeArrowheads="1"/>
          </p:cNvSpPr>
          <p:nvPr>
            <p:ph type="body" idx="1"/>
          </p:nvPr>
        </p:nvSpPr>
        <p:spPr>
          <a:xfrm>
            <a:off x="837903" y="4358822"/>
            <a:ext cx="5182195" cy="4050392"/>
          </a:xfrm>
          <a:ln/>
          <a:extLst>
            <a:ext uri="{91240B29-F687-4f45-9708-019B960494DF}">
              <a14:hiddenLine xmlns:a14="http://schemas.microsoft.com/office/drawing/2010/main" xmlns="" w="12700">
                <a:solidFill>
                  <a:schemeClr val="tx1"/>
                </a:solidFill>
                <a:miter lim="800000"/>
                <a:headEnd/>
                <a:tailEnd/>
              </a14:hiddenLine>
            </a:ext>
          </a:extLst>
        </p:spPr>
        <p:txBody>
          <a:bodyPr lIns="85593" tIns="42045" rIns="85593" bIns="42045"/>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03B820-F11E-437D-9470-7D743194801F}" type="slidenum">
              <a:rPr lang="en-GB"/>
              <a:pPr/>
              <a:t>5</a:t>
            </a:fld>
            <a:endParaRPr lang="en-GB"/>
          </a:p>
        </p:txBody>
      </p:sp>
      <p:sp>
        <p:nvSpPr>
          <p:cNvPr id="567298" name="Rectangle 2"/>
          <p:cNvSpPr>
            <a:spLocks noGrp="1" noRot="1" noChangeAspect="1" noChangeArrowheads="1" noTextEdit="1"/>
          </p:cNvSpPr>
          <p:nvPr>
            <p:ph type="sldImg"/>
          </p:nvPr>
        </p:nvSpPr>
        <p:spPr>
          <a:ln/>
        </p:spPr>
      </p:sp>
      <p:sp>
        <p:nvSpPr>
          <p:cNvPr id="567299"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710345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D87EA8-4204-4FAB-8483-337E815917C7}" type="slidenum">
              <a:rPr lang="en-GB"/>
              <a:pPr/>
              <a:t>53</a:t>
            </a:fld>
            <a:endParaRPr lang="en-GB"/>
          </a:p>
        </p:txBody>
      </p:sp>
      <p:sp>
        <p:nvSpPr>
          <p:cNvPr id="291842" name="Rectangle 2"/>
          <p:cNvSpPr>
            <a:spLocks noGrp="1" noRot="1" noChangeAspect="1" noChangeArrowheads="1" noTextEdit="1"/>
          </p:cNvSpPr>
          <p:nvPr>
            <p:ph type="sldImg"/>
          </p:nvPr>
        </p:nvSpPr>
        <p:spPr>
          <a:xfrm>
            <a:off x="592138" y="803275"/>
            <a:ext cx="5675312" cy="3194050"/>
          </a:xfrm>
          <a:ln w="12700" cap="flat">
            <a:solidFill>
              <a:schemeClr val="tx1"/>
            </a:solidFill>
          </a:ln>
          <a:extLst>
            <a:ext uri="{909E8E84-426E-40dd-AFC4-6F175D3DCCD1}">
              <a14:hiddenFill xmlns:a14="http://schemas.microsoft.com/office/drawing/2010/main" xmlns="">
                <a:noFill/>
              </a14:hiddenFill>
            </a:ext>
          </a:extLst>
        </p:spPr>
      </p:sp>
      <p:sp>
        <p:nvSpPr>
          <p:cNvPr id="291843" name="Rectangle 3"/>
          <p:cNvSpPr>
            <a:spLocks noGrp="1" noChangeArrowheads="1"/>
          </p:cNvSpPr>
          <p:nvPr>
            <p:ph type="body" idx="1"/>
          </p:nvPr>
        </p:nvSpPr>
        <p:spPr>
          <a:xfrm>
            <a:off x="837903" y="4358822"/>
            <a:ext cx="5182195" cy="4050392"/>
          </a:xfrm>
          <a:ln/>
          <a:extLst>
            <a:ext uri="{91240B29-F687-4f45-9708-019B960494DF}">
              <a14:hiddenLine xmlns:a14="http://schemas.microsoft.com/office/drawing/2010/main" xmlns="" w="12700">
                <a:solidFill>
                  <a:schemeClr val="tx1"/>
                </a:solidFill>
                <a:miter lim="800000"/>
                <a:headEnd/>
                <a:tailEnd/>
              </a14:hiddenLine>
            </a:ext>
          </a:extLst>
        </p:spPr>
        <p:txBody>
          <a:bodyPr lIns="85593" tIns="42045" rIns="85593" bIns="42045"/>
          <a:lstStyle/>
          <a:p>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C7C3E7-5B94-4381-9E4C-BDF1FE6750BB}" type="slidenum">
              <a:rPr lang="en-GB"/>
              <a:pPr/>
              <a:t>54</a:t>
            </a:fld>
            <a:endParaRPr lang="en-GB"/>
          </a:p>
        </p:txBody>
      </p:sp>
      <p:sp>
        <p:nvSpPr>
          <p:cNvPr id="293890" name="Rectangle 2"/>
          <p:cNvSpPr>
            <a:spLocks noGrp="1" noRot="1" noChangeAspect="1" noChangeArrowheads="1" noTextEdit="1"/>
          </p:cNvSpPr>
          <p:nvPr>
            <p:ph type="sldImg"/>
          </p:nvPr>
        </p:nvSpPr>
        <p:spPr>
          <a:xfrm>
            <a:off x="592138" y="803275"/>
            <a:ext cx="5675312" cy="3194050"/>
          </a:xfrm>
          <a:ln w="12700" cap="flat">
            <a:solidFill>
              <a:schemeClr val="tx1"/>
            </a:solidFill>
          </a:ln>
          <a:extLst>
            <a:ext uri="{909E8E84-426E-40dd-AFC4-6F175D3DCCD1}">
              <a14:hiddenFill xmlns:a14="http://schemas.microsoft.com/office/drawing/2010/main" xmlns="">
                <a:noFill/>
              </a14:hiddenFill>
            </a:ext>
          </a:extLst>
        </p:spPr>
      </p:sp>
      <p:sp>
        <p:nvSpPr>
          <p:cNvPr id="293891" name="Rectangle 3"/>
          <p:cNvSpPr>
            <a:spLocks noGrp="1" noChangeArrowheads="1"/>
          </p:cNvSpPr>
          <p:nvPr>
            <p:ph type="body" idx="1"/>
          </p:nvPr>
        </p:nvSpPr>
        <p:spPr>
          <a:xfrm>
            <a:off x="837903" y="4358822"/>
            <a:ext cx="5182195" cy="4050392"/>
          </a:xfrm>
          <a:ln/>
          <a:extLst>
            <a:ext uri="{91240B29-F687-4f45-9708-019B960494DF}">
              <a14:hiddenLine xmlns:a14="http://schemas.microsoft.com/office/drawing/2010/main" xmlns="" w="12700">
                <a:solidFill>
                  <a:schemeClr val="tx1"/>
                </a:solidFill>
                <a:miter lim="800000"/>
                <a:headEnd/>
                <a:tailEnd/>
              </a14:hiddenLine>
            </a:ext>
          </a:extLst>
        </p:spPr>
        <p:txBody>
          <a:bodyPr lIns="85593" tIns="42045" rIns="85593" bIns="42045"/>
          <a:lstStyle/>
          <a:p>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p:cNvSpPr>
            <a:spLocks noGrp="1" noRot="1" noChangeAspect="1" noChangeArrowheads="1" noTextEdit="1"/>
          </p:cNvSpPr>
          <p:nvPr>
            <p:ph type="sldImg"/>
          </p:nvPr>
        </p:nvSpPr>
        <p:spPr>
          <a:ln/>
        </p:spPr>
      </p:sp>
      <p:sp>
        <p:nvSpPr>
          <p:cNvPr id="988163"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173505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180879-FD3C-408B-8FD9-4BD747A1FBBB}" type="slidenum">
              <a:rPr lang="en-GB"/>
              <a:pPr/>
              <a:t>56</a:t>
            </a:fld>
            <a:endParaRPr lang="en-GB"/>
          </a:p>
        </p:txBody>
      </p:sp>
      <p:sp>
        <p:nvSpPr>
          <p:cNvPr id="297986" name="Rectangle 2"/>
          <p:cNvSpPr>
            <a:spLocks noGrp="1" noRot="1" noChangeAspect="1" noChangeArrowheads="1" noTextEdit="1"/>
          </p:cNvSpPr>
          <p:nvPr>
            <p:ph type="sldImg"/>
          </p:nvPr>
        </p:nvSpPr>
        <p:spPr>
          <a:xfrm>
            <a:off x="1333500" y="802823"/>
            <a:ext cx="4192489" cy="3194654"/>
          </a:xfrm>
          <a:ln/>
        </p:spPr>
      </p:sp>
      <p:sp>
        <p:nvSpPr>
          <p:cNvPr id="297987" name="Rectangle 3"/>
          <p:cNvSpPr>
            <a:spLocks noGrp="1" noChangeArrowheads="1"/>
          </p:cNvSpPr>
          <p:nvPr>
            <p:ph type="body" idx="1"/>
          </p:nvPr>
        </p:nvSpPr>
        <p:spPr>
          <a:xfrm>
            <a:off x="837903" y="4358822"/>
            <a:ext cx="5182195" cy="4050392"/>
          </a:xfrm>
        </p:spPr>
        <p:txBody>
          <a:bodyPr/>
          <a:lstStyle/>
          <a:p>
            <a:endParaRPr lang="fi-FI"/>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6DE41C-4D43-4749-AD06-873ADAD8E495}" type="slidenum">
              <a:rPr lang="en-GB"/>
              <a:pPr/>
              <a:t>57</a:t>
            </a:fld>
            <a:endParaRPr lang="en-GB"/>
          </a:p>
        </p:txBody>
      </p:sp>
      <p:sp>
        <p:nvSpPr>
          <p:cNvPr id="308226" name="Rectangle 2"/>
          <p:cNvSpPr>
            <a:spLocks noGrp="1" noRot="1" noChangeAspect="1" noChangeArrowheads="1" noTextEdit="1"/>
          </p:cNvSpPr>
          <p:nvPr>
            <p:ph type="sldImg"/>
          </p:nvPr>
        </p:nvSpPr>
        <p:spPr>
          <a:xfrm>
            <a:off x="592138" y="803275"/>
            <a:ext cx="5675312" cy="3194050"/>
          </a:xfrm>
          <a:ln w="12700" cap="flat">
            <a:solidFill>
              <a:schemeClr val="tx1"/>
            </a:solidFill>
          </a:ln>
          <a:extLst>
            <a:ext uri="{909E8E84-426E-40dd-AFC4-6F175D3DCCD1}">
              <a14:hiddenFill xmlns:a14="http://schemas.microsoft.com/office/drawing/2010/main" xmlns="">
                <a:noFill/>
              </a14:hiddenFill>
            </a:ext>
          </a:extLst>
        </p:spPr>
      </p:sp>
      <p:sp>
        <p:nvSpPr>
          <p:cNvPr id="308227" name="Rectangle 3"/>
          <p:cNvSpPr>
            <a:spLocks noGrp="1" noChangeArrowheads="1"/>
          </p:cNvSpPr>
          <p:nvPr>
            <p:ph type="body" idx="1"/>
          </p:nvPr>
        </p:nvSpPr>
        <p:spPr>
          <a:xfrm>
            <a:off x="837903" y="4358822"/>
            <a:ext cx="5182195" cy="4050392"/>
          </a:xfrm>
          <a:ln/>
          <a:extLst>
            <a:ext uri="{91240B29-F687-4f45-9708-019B960494DF}">
              <a14:hiddenLine xmlns:a14="http://schemas.microsoft.com/office/drawing/2010/main" xmlns="" w="12700">
                <a:solidFill>
                  <a:schemeClr val="tx1"/>
                </a:solidFill>
                <a:miter lim="800000"/>
                <a:headEnd/>
                <a:tailEnd/>
              </a14:hiddenLine>
            </a:ext>
          </a:extLst>
        </p:spPr>
        <p:txBody>
          <a:bodyPr lIns="85593" tIns="42045" rIns="85593" bIns="42045"/>
          <a:lstStyle/>
          <a:p>
            <a:endParaRPr lang="en-GB"/>
          </a:p>
        </p:txBody>
      </p:sp>
    </p:spTree>
    <p:extLst>
      <p:ext uri="{BB962C8B-B14F-4D97-AF65-F5344CB8AC3E}">
        <p14:creationId xmlns:p14="http://schemas.microsoft.com/office/powerpoint/2010/main" val="245762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DE8AF8-68A3-43A2-BE14-8B5610F65A1A}" type="slidenum">
              <a:rPr lang="en-GB"/>
              <a:pPr/>
              <a:t>63</a:t>
            </a:fld>
            <a:endParaRPr lang="en-GB"/>
          </a:p>
        </p:txBody>
      </p:sp>
      <p:sp>
        <p:nvSpPr>
          <p:cNvPr id="238594" name="Rectangle 2"/>
          <p:cNvSpPr>
            <a:spLocks noGrp="1" noRot="1" noChangeAspect="1" noChangeArrowheads="1" noTextEdit="1"/>
          </p:cNvSpPr>
          <p:nvPr>
            <p:ph type="sldImg"/>
          </p:nvPr>
        </p:nvSpPr>
        <p:spPr>
          <a:xfrm>
            <a:off x="592138" y="803275"/>
            <a:ext cx="5675312" cy="3194050"/>
          </a:xfrm>
          <a:ln/>
        </p:spPr>
      </p:sp>
      <p:sp>
        <p:nvSpPr>
          <p:cNvPr id="238595" name="Rectangle 3"/>
          <p:cNvSpPr>
            <a:spLocks noGrp="1" noChangeArrowheads="1"/>
          </p:cNvSpPr>
          <p:nvPr>
            <p:ph type="body" idx="1"/>
          </p:nvPr>
        </p:nvSpPr>
        <p:spPr>
          <a:xfrm>
            <a:off x="837903" y="4358822"/>
            <a:ext cx="5182195" cy="4050392"/>
          </a:xfrm>
        </p:spPr>
        <p:txBody>
          <a:bodyPr/>
          <a:lstStyle/>
          <a:p>
            <a:endParaRPr lang="fi-FI"/>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F8D6DB-988A-461B-85D1-EF2971D0BCEE}" type="slidenum">
              <a:rPr lang="en-GB"/>
              <a:pPr/>
              <a:t>65</a:t>
            </a:fld>
            <a:endParaRPr lang="en-GB"/>
          </a:p>
        </p:txBody>
      </p:sp>
      <p:sp>
        <p:nvSpPr>
          <p:cNvPr id="228354" name="Rectangle 2"/>
          <p:cNvSpPr>
            <a:spLocks noGrp="1" noRot="1" noChangeAspect="1" noChangeArrowheads="1" noTextEdit="1"/>
          </p:cNvSpPr>
          <p:nvPr>
            <p:ph type="sldImg"/>
          </p:nvPr>
        </p:nvSpPr>
        <p:spPr>
          <a:xfrm>
            <a:off x="592138" y="803275"/>
            <a:ext cx="5675312" cy="3194050"/>
          </a:xfrm>
          <a:ln/>
        </p:spPr>
      </p:sp>
      <p:sp>
        <p:nvSpPr>
          <p:cNvPr id="228355" name="Rectangle 3"/>
          <p:cNvSpPr>
            <a:spLocks noGrp="1" noChangeArrowheads="1"/>
          </p:cNvSpPr>
          <p:nvPr>
            <p:ph type="body" idx="1"/>
          </p:nvPr>
        </p:nvSpPr>
        <p:spPr>
          <a:xfrm>
            <a:off x="837903" y="4358822"/>
            <a:ext cx="5182195" cy="4050392"/>
          </a:xfrm>
        </p:spPr>
        <p:txBody>
          <a:bodyPr/>
          <a:lstStyle/>
          <a:p>
            <a:endParaRPr lang="fi-FI"/>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72EDCA-CCC5-484B-85E3-F87581815355}" type="slidenum">
              <a:rPr lang="en-GB"/>
              <a:pPr/>
              <a:t>67</a:t>
            </a:fld>
            <a:endParaRPr lang="en-GB"/>
          </a:p>
        </p:txBody>
      </p:sp>
      <p:sp>
        <p:nvSpPr>
          <p:cNvPr id="230402" name="Rectangle 2"/>
          <p:cNvSpPr>
            <a:spLocks noGrp="1" noRot="1" noChangeAspect="1" noChangeArrowheads="1" noTextEdit="1"/>
          </p:cNvSpPr>
          <p:nvPr>
            <p:ph type="sldImg"/>
          </p:nvPr>
        </p:nvSpPr>
        <p:spPr>
          <a:xfrm>
            <a:off x="1333500" y="802823"/>
            <a:ext cx="4192489" cy="3194654"/>
          </a:xfrm>
          <a:ln/>
        </p:spPr>
      </p:sp>
      <p:sp>
        <p:nvSpPr>
          <p:cNvPr id="230403" name="Rectangle 3"/>
          <p:cNvSpPr>
            <a:spLocks noGrp="1" noChangeArrowheads="1"/>
          </p:cNvSpPr>
          <p:nvPr>
            <p:ph type="body" idx="1"/>
          </p:nvPr>
        </p:nvSpPr>
        <p:spPr>
          <a:xfrm>
            <a:off x="837903" y="4358822"/>
            <a:ext cx="5182195" cy="4050392"/>
          </a:xfrm>
        </p:spPr>
        <p:txBody>
          <a:bodyPr/>
          <a:lstStyle/>
          <a:p>
            <a:endParaRPr lang="fi-FI"/>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8C3AB0-A1AE-446D-9694-4E3FD9EC40E5}" type="slidenum">
              <a:rPr lang="en-GB"/>
              <a:pPr/>
              <a:t>8</a:t>
            </a:fld>
            <a:endParaRPr lang="en-GB"/>
          </a:p>
        </p:txBody>
      </p:sp>
      <p:sp>
        <p:nvSpPr>
          <p:cNvPr id="573442" name="Rectangle 2"/>
          <p:cNvSpPr>
            <a:spLocks noGrp="1" noRot="1" noChangeAspect="1" noChangeArrowheads="1" noTextEdit="1"/>
          </p:cNvSpPr>
          <p:nvPr>
            <p:ph type="sldImg"/>
          </p:nvPr>
        </p:nvSpPr>
        <p:spPr>
          <a:ln/>
        </p:spPr>
      </p:sp>
      <p:sp>
        <p:nvSpPr>
          <p:cNvPr id="573443"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83192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257300" y="720725"/>
            <a:ext cx="4800600" cy="3600450"/>
          </a:xfrm>
          <a:prstGeom prst="rect">
            <a:avLst/>
          </a:prstGeom>
          <a:noFill/>
          <a:ln w="12700">
            <a:miter lim="800000"/>
          </a:ln>
        </p:spPr>
      </p:sp>
      <p:sp>
        <p:nvSpPr>
          <p:cNvPr id="6147" name="Notes Placeholder 2"/>
          <p:cNvSpPr>
            <a:spLocks noGrp="1"/>
          </p:cNvSpPr>
          <p:nvPr>
            <p:ph type="body" idx="3"/>
          </p:nvPr>
        </p:nvSpPr>
        <p:spPr>
          <a:xfrm>
            <a:off x="731520" y="4560570"/>
            <a:ext cx="5852160" cy="4320540"/>
          </a:xfrm>
          <a:prstGeom prst="rect">
            <a:avLst/>
          </a:prstGeom>
          <a:noFill/>
          <a:ln w="9525">
            <a:noFill/>
            <a:miter lim="800000"/>
          </a:ln>
        </p:spPr>
        <p:txBody>
          <a:bodyPr vert="horz" wrap="square" lIns="96661" tIns="48331" rIns="96661" bIns="48331"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r>
              <a:rPr lang="en-US" altLang="en-US" b="1">
                <a:latin typeface="Arial" pitchFamily="34" charset="0"/>
                <a:ea typeface="Arial" pitchFamily="34" charset="0"/>
              </a:rPr>
              <a:t>Figure 1. </a:t>
            </a:r>
            <a:r>
              <a:rPr lang="en-US" altLang="en-US">
                <a:latin typeface="Arial" pitchFamily="34" charset="0"/>
                <a:ea typeface="Arial" pitchFamily="34" charset="0"/>
              </a:rPr>
              <a:t>Distribution of missing data in molecular matrices. a) A complete matrix, where no missing data are involved (referred as the backbone data set). b) A single-gene matrix, including only one molecular marker and therefore providing information about only one gene history (referred as the barcode data set). c) The combined matrix, the product of merging a backbone and a barcode data set, where one marker (DNA-barcode) is present for all specimens, but other markers are entirely sampled only for a reduced percentage of specimens that have been selected by prioritizing representatives of higher-level taxonomic categories. d) A combined matrix, where the selection of fully sequenced specimens, and therefore the distribution of missing data, is randomly sampled (usually as a result of merging data sets from various sources).
</a:t>
            </a:r>
          </a:p>
          <a:p>
            <a:r>
              <a:rPr lang="en-US" altLang="en-US">
                <a:latin typeface="Arial" pitchFamily="34" charset="0"/>
                <a:ea typeface="Arial" pitchFamily="34" charset="0"/>
              </a:rPr>
              <a:t>Unless provided in the caption above, the following copyright applies to the content of this slide: © The Author(s) 2021. Published by Oxford University Press on behalf of the Society of Systematic Biologists.This is an Open Access article distributed under the terms of the Creative Commons Attribution License ( (http://creativecommons.org/licenses/by-nc/4.0/),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4143586" y="9119473"/>
            <a:ext cx="3169920" cy="480060"/>
          </a:xfrm>
          <a:prstGeom prst="rect">
            <a:avLst/>
          </a:prstGeom>
          <a:noFill/>
          <a:ln>
            <a:noFill/>
            <a:miter lim="800000"/>
          </a:ln>
        </p:spPr>
        <p:txBody>
          <a:bodyPr anchor="b" anchorCtr="0">
            <a:noAutofit/>
          </a:bodyPr>
          <a:lstStyle>
            <a:lvl1pPr marL="0" indent="0" algn="l" defTabSz="966612" rtl="0" eaLnBrk="0" fontAlgn="base" hangingPunct="0">
              <a:lnSpc>
                <a:spcPct val="100000"/>
              </a:lnSpc>
              <a:spcBef>
                <a:spcPct val="0"/>
              </a:spcBef>
              <a:spcAft>
                <a:spcPct val="0"/>
              </a:spcAft>
              <a:buClrTx/>
              <a:buSzTx/>
              <a:buFontTx/>
              <a:buNone/>
              <a:defRPr kumimoji="0" lang="en-US" altLang="en-US" sz="1900" b="0" i="0" u="none" baseline="0">
                <a:solidFill>
                  <a:schemeClr val="tx1"/>
                </a:solidFill>
                <a:effectLst/>
                <a:latin typeface="Arial" pitchFamily="34" charset="0"/>
                <a:ea typeface="ＭＳ Ｐゴシック" pitchFamily="34" charset="-128"/>
              </a:defRPr>
            </a:lvl1pPr>
            <a:lvl2pPr marL="483306" indent="0" algn="l" defTabSz="966612" rtl="0" eaLnBrk="0" fontAlgn="base" hangingPunct="0">
              <a:lnSpc>
                <a:spcPct val="100000"/>
              </a:lnSpc>
              <a:spcBef>
                <a:spcPct val="0"/>
              </a:spcBef>
              <a:spcAft>
                <a:spcPct val="0"/>
              </a:spcAft>
              <a:buClrTx/>
              <a:buSzTx/>
              <a:buFontTx/>
              <a:buNone/>
              <a:defRPr kumimoji="0" lang="en-US" altLang="en-US" sz="1900" b="0" i="0" u="none" baseline="0">
                <a:solidFill>
                  <a:schemeClr val="tx1"/>
                </a:solidFill>
                <a:effectLst/>
                <a:latin typeface="Arial" pitchFamily="34" charset="0"/>
                <a:ea typeface="ＭＳ Ｐゴシック" pitchFamily="34" charset="-128"/>
              </a:defRPr>
            </a:lvl2pPr>
            <a:lvl3pPr marL="966612" indent="0" algn="l" defTabSz="966612" rtl="0" eaLnBrk="0" fontAlgn="base" hangingPunct="0">
              <a:lnSpc>
                <a:spcPct val="100000"/>
              </a:lnSpc>
              <a:spcBef>
                <a:spcPct val="0"/>
              </a:spcBef>
              <a:spcAft>
                <a:spcPct val="0"/>
              </a:spcAft>
              <a:buClrTx/>
              <a:buSzTx/>
              <a:buFontTx/>
              <a:buNone/>
              <a:defRPr kumimoji="0" lang="en-US" altLang="en-US" sz="1900" b="0" i="0" u="none" baseline="0">
                <a:solidFill>
                  <a:schemeClr val="tx1"/>
                </a:solidFill>
                <a:effectLst/>
                <a:latin typeface="Arial" pitchFamily="34" charset="0"/>
                <a:ea typeface="ＭＳ Ｐゴシック" pitchFamily="34" charset="-128"/>
              </a:defRPr>
            </a:lvl3pPr>
            <a:lvl4pPr marL="1449918" indent="0" algn="l" defTabSz="966612" rtl="0" eaLnBrk="0" fontAlgn="base" hangingPunct="0">
              <a:lnSpc>
                <a:spcPct val="100000"/>
              </a:lnSpc>
              <a:spcBef>
                <a:spcPct val="0"/>
              </a:spcBef>
              <a:spcAft>
                <a:spcPct val="0"/>
              </a:spcAft>
              <a:buClrTx/>
              <a:buSzTx/>
              <a:buFontTx/>
              <a:buNone/>
              <a:defRPr kumimoji="0" lang="en-US" altLang="en-US" sz="1900" b="0" i="0" u="none" baseline="0">
                <a:solidFill>
                  <a:schemeClr val="tx1"/>
                </a:solidFill>
                <a:effectLst/>
                <a:latin typeface="Arial" pitchFamily="34" charset="0"/>
                <a:ea typeface="ＭＳ Ｐゴシック" pitchFamily="34" charset="-128"/>
              </a:defRPr>
            </a:lvl4pPr>
            <a:lvl5pPr marL="1933224" indent="0" algn="l" defTabSz="966612" rtl="0" eaLnBrk="0" fontAlgn="base" hangingPunct="0">
              <a:lnSpc>
                <a:spcPct val="100000"/>
              </a:lnSpc>
              <a:spcBef>
                <a:spcPct val="0"/>
              </a:spcBef>
              <a:spcAft>
                <a:spcPct val="0"/>
              </a:spcAft>
              <a:buClrTx/>
              <a:buSzTx/>
              <a:buFontTx/>
              <a:buNone/>
              <a:defRPr kumimoji="0" lang="en-US" altLang="en-US" sz="1900" b="0" i="0" u="none" baseline="0">
                <a:solidFill>
                  <a:schemeClr val="tx1"/>
                </a:solidFill>
                <a:effectLst/>
                <a:latin typeface="Arial" pitchFamily="34" charset="0"/>
                <a:ea typeface="ＭＳ Ｐゴシック" pitchFamily="34" charset="-128"/>
              </a:defRPr>
            </a:lvl5pPr>
          </a:lstStyle>
          <a:p>
            <a:pPr algn="r" eaLnBrk="1" hangingPunct="1"/>
            <a:fld id="{55B48E43-809F-43E1-827C-615B6A996DDA}" type="slidenum">
              <a:rPr lang="en-US" altLang="en-US" sz="1300"/>
              <a:pPr algn="r" eaLnBrk="1" hangingPunct="1"/>
              <a:t>10</a:t>
            </a:fld>
            <a:endParaRPr lang="en-US" alt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C4A58E-47E3-4B63-A13D-2BB07C8C86AD}" type="slidenum">
              <a:rPr lang="en-GB"/>
              <a:pPr/>
              <a:t>11</a:t>
            </a:fld>
            <a:endParaRPr lang="en-GB"/>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12721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EAB1D8-F9CF-4162-A5F7-AF66CB1E8738}" type="slidenum">
              <a:rPr lang="en-GB"/>
              <a:pPr/>
              <a:t>16</a:t>
            </a:fld>
            <a:endParaRPr lang="en-GB"/>
          </a:p>
        </p:txBody>
      </p:sp>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p:txBody>
          <a:bodyPr/>
          <a:lstStyle/>
          <a:p>
            <a:endParaRPr lang="fi-FI"/>
          </a:p>
        </p:txBody>
      </p:sp>
    </p:spTree>
    <p:extLst>
      <p:ext uri="{BB962C8B-B14F-4D97-AF65-F5344CB8AC3E}">
        <p14:creationId xmlns:p14="http://schemas.microsoft.com/office/powerpoint/2010/main" val="1300551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cap="flat"/>
        </p:spPr>
      </p:sp>
      <p:sp>
        <p:nvSpPr>
          <p:cNvPr id="125955" name="Rectangle 3"/>
          <p:cNvSpPr>
            <a:spLocks noGrp="1" noChangeArrowheads="1"/>
          </p:cNvSpPr>
          <p:nvPr>
            <p:ph type="body" idx="1"/>
          </p:nvPr>
        </p:nvSpPr>
        <p:spPr>
          <a:noFill/>
        </p:spPr>
        <p:txBody>
          <a:bodyPr/>
          <a:lstStyle/>
          <a:p>
            <a:endParaRPr lang="en-GB"/>
          </a:p>
        </p:txBody>
      </p:sp>
    </p:spTree>
    <p:extLst>
      <p:ext uri="{BB962C8B-B14F-4D97-AF65-F5344CB8AC3E}">
        <p14:creationId xmlns:p14="http://schemas.microsoft.com/office/powerpoint/2010/main" val="697677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8AF1996-BAAA-4E44-95CF-86743B84D676}" type="datetimeFigureOut">
              <a:rPr lang="en-GB" smtClean="0"/>
              <a:t>15/05/2024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B99105-36FA-483E-B062-1293E541FC92}" type="slidenum">
              <a:rPr lang="en-GB" smtClean="0"/>
              <a:t>‹#›</a:t>
            </a:fld>
            <a:endParaRPr lang="en-GB"/>
          </a:p>
        </p:txBody>
      </p:sp>
    </p:spTree>
    <p:extLst>
      <p:ext uri="{BB962C8B-B14F-4D97-AF65-F5344CB8AC3E}">
        <p14:creationId xmlns:p14="http://schemas.microsoft.com/office/powerpoint/2010/main" val="2229040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8AF1996-BAAA-4E44-95CF-86743B84D676}" type="datetimeFigureOut">
              <a:rPr lang="en-GB" smtClean="0"/>
              <a:t>15/05/2024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B99105-36FA-483E-B062-1293E541FC92}" type="slidenum">
              <a:rPr lang="en-GB" smtClean="0"/>
              <a:t>‹#›</a:t>
            </a:fld>
            <a:endParaRPr lang="en-GB"/>
          </a:p>
        </p:txBody>
      </p:sp>
    </p:spTree>
    <p:extLst>
      <p:ext uri="{BB962C8B-B14F-4D97-AF65-F5344CB8AC3E}">
        <p14:creationId xmlns:p14="http://schemas.microsoft.com/office/powerpoint/2010/main" val="2340610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8AF1996-BAAA-4E44-95CF-86743B84D676}" type="datetimeFigureOut">
              <a:rPr lang="en-GB" smtClean="0"/>
              <a:t>15/05/2024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B99105-36FA-483E-B062-1293E541FC92}" type="slidenum">
              <a:rPr lang="en-GB" smtClean="0"/>
              <a:t>‹#›</a:t>
            </a:fld>
            <a:endParaRPr lang="en-GB"/>
          </a:p>
        </p:txBody>
      </p:sp>
    </p:spTree>
    <p:extLst>
      <p:ext uri="{BB962C8B-B14F-4D97-AF65-F5344CB8AC3E}">
        <p14:creationId xmlns:p14="http://schemas.microsoft.com/office/powerpoint/2010/main" val="852085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8AF1996-BAAA-4E44-95CF-86743B84D676}" type="datetimeFigureOut">
              <a:rPr lang="en-GB" smtClean="0"/>
              <a:t>15/05/2024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B99105-36FA-483E-B062-1293E541FC92}" type="slidenum">
              <a:rPr lang="en-GB" smtClean="0"/>
              <a:t>‹#›</a:t>
            </a:fld>
            <a:endParaRPr lang="en-GB"/>
          </a:p>
        </p:txBody>
      </p:sp>
    </p:spTree>
    <p:extLst>
      <p:ext uri="{BB962C8B-B14F-4D97-AF65-F5344CB8AC3E}">
        <p14:creationId xmlns:p14="http://schemas.microsoft.com/office/powerpoint/2010/main" val="591651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F1996-BAAA-4E44-95CF-86743B84D676}" type="datetimeFigureOut">
              <a:rPr lang="en-GB" smtClean="0"/>
              <a:t>15/05/2024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B99105-36FA-483E-B062-1293E541FC92}" type="slidenum">
              <a:rPr lang="en-GB" smtClean="0"/>
              <a:t>‹#›</a:t>
            </a:fld>
            <a:endParaRPr lang="en-GB"/>
          </a:p>
        </p:txBody>
      </p:sp>
    </p:spTree>
    <p:extLst>
      <p:ext uri="{BB962C8B-B14F-4D97-AF65-F5344CB8AC3E}">
        <p14:creationId xmlns:p14="http://schemas.microsoft.com/office/powerpoint/2010/main" val="208553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8AF1996-BAAA-4E44-95CF-86743B84D676}" type="datetimeFigureOut">
              <a:rPr lang="en-GB" smtClean="0"/>
              <a:t>15/05/2024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2B99105-36FA-483E-B062-1293E541FC92}" type="slidenum">
              <a:rPr lang="en-GB" smtClean="0"/>
              <a:t>‹#›</a:t>
            </a:fld>
            <a:endParaRPr lang="en-GB"/>
          </a:p>
        </p:txBody>
      </p:sp>
    </p:spTree>
    <p:extLst>
      <p:ext uri="{BB962C8B-B14F-4D97-AF65-F5344CB8AC3E}">
        <p14:creationId xmlns:p14="http://schemas.microsoft.com/office/powerpoint/2010/main" val="292799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8AF1996-BAAA-4E44-95CF-86743B84D676}" type="datetimeFigureOut">
              <a:rPr lang="en-GB" smtClean="0"/>
              <a:t>15/05/2024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2B99105-36FA-483E-B062-1293E541FC92}" type="slidenum">
              <a:rPr lang="en-GB" smtClean="0"/>
              <a:t>‹#›</a:t>
            </a:fld>
            <a:endParaRPr lang="en-GB"/>
          </a:p>
        </p:txBody>
      </p:sp>
    </p:spTree>
    <p:extLst>
      <p:ext uri="{BB962C8B-B14F-4D97-AF65-F5344CB8AC3E}">
        <p14:creationId xmlns:p14="http://schemas.microsoft.com/office/powerpoint/2010/main" val="60653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8AF1996-BAAA-4E44-95CF-86743B84D676}" type="datetimeFigureOut">
              <a:rPr lang="en-GB" smtClean="0"/>
              <a:t>15/05/2024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2B99105-36FA-483E-B062-1293E541FC92}" type="slidenum">
              <a:rPr lang="en-GB" smtClean="0"/>
              <a:t>‹#›</a:t>
            </a:fld>
            <a:endParaRPr lang="en-GB"/>
          </a:p>
        </p:txBody>
      </p:sp>
    </p:spTree>
    <p:extLst>
      <p:ext uri="{BB962C8B-B14F-4D97-AF65-F5344CB8AC3E}">
        <p14:creationId xmlns:p14="http://schemas.microsoft.com/office/powerpoint/2010/main" val="249586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F1996-BAAA-4E44-95CF-86743B84D676}" type="datetimeFigureOut">
              <a:rPr lang="en-GB" smtClean="0"/>
              <a:t>15/05/2024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2B99105-36FA-483E-B062-1293E541FC92}" type="slidenum">
              <a:rPr lang="en-GB" smtClean="0"/>
              <a:t>‹#›</a:t>
            </a:fld>
            <a:endParaRPr lang="en-GB"/>
          </a:p>
        </p:txBody>
      </p:sp>
    </p:spTree>
    <p:extLst>
      <p:ext uri="{BB962C8B-B14F-4D97-AF65-F5344CB8AC3E}">
        <p14:creationId xmlns:p14="http://schemas.microsoft.com/office/powerpoint/2010/main" val="1317891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F1996-BAAA-4E44-95CF-86743B84D676}" type="datetimeFigureOut">
              <a:rPr lang="en-GB" smtClean="0"/>
              <a:t>15/05/2024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2B99105-36FA-483E-B062-1293E541FC92}" type="slidenum">
              <a:rPr lang="en-GB" smtClean="0"/>
              <a:t>‹#›</a:t>
            </a:fld>
            <a:endParaRPr lang="en-GB"/>
          </a:p>
        </p:txBody>
      </p:sp>
    </p:spTree>
    <p:extLst>
      <p:ext uri="{BB962C8B-B14F-4D97-AF65-F5344CB8AC3E}">
        <p14:creationId xmlns:p14="http://schemas.microsoft.com/office/powerpoint/2010/main" val="209303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F1996-BAAA-4E44-95CF-86743B84D676}" type="datetimeFigureOut">
              <a:rPr lang="en-GB" smtClean="0"/>
              <a:t>15/05/2024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2B99105-36FA-483E-B062-1293E541FC92}" type="slidenum">
              <a:rPr lang="en-GB" smtClean="0"/>
              <a:t>‹#›</a:t>
            </a:fld>
            <a:endParaRPr lang="en-GB"/>
          </a:p>
        </p:txBody>
      </p:sp>
    </p:spTree>
    <p:extLst>
      <p:ext uri="{BB962C8B-B14F-4D97-AF65-F5344CB8AC3E}">
        <p14:creationId xmlns:p14="http://schemas.microsoft.com/office/powerpoint/2010/main" val="32836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F1996-BAAA-4E44-95CF-86743B84D676}" type="datetimeFigureOut">
              <a:rPr lang="en-GB" smtClean="0"/>
              <a:t>15/05/2024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B99105-36FA-483E-B062-1293E541FC92}" type="slidenum">
              <a:rPr lang="en-GB" smtClean="0"/>
              <a:t>‹#›</a:t>
            </a:fld>
            <a:endParaRPr lang="en-GB"/>
          </a:p>
        </p:txBody>
      </p:sp>
    </p:spTree>
    <p:extLst>
      <p:ext uri="{BB962C8B-B14F-4D97-AF65-F5344CB8AC3E}">
        <p14:creationId xmlns:p14="http://schemas.microsoft.com/office/powerpoint/2010/main" val="770727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93/sysbio/syab03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093/sysbio/syab024" TargetMode="External"/><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93/sysbio/syab024" TargetMode="External"/><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emf"/></Relationships>
</file>

<file path=ppt/slides/_rels/slide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0857" y="1753495"/>
            <a:ext cx="10189029" cy="1756467"/>
          </a:xfrm>
        </p:spPr>
        <p:txBody>
          <a:bodyPr>
            <a:normAutofit fontScale="90000"/>
          </a:bodyPr>
          <a:lstStyle/>
          <a:p>
            <a:r>
              <a:rPr lang="en-US" sz="5400" dirty="0"/>
              <a:t>Lecture 5: </a:t>
            </a:r>
            <a:br>
              <a:rPr lang="en-US" sz="5400" dirty="0"/>
            </a:br>
            <a:r>
              <a:rPr lang="en-US" sz="5400" dirty="0"/>
              <a:t>Properties of DNA data and assessing robustness of hypotheses</a:t>
            </a:r>
          </a:p>
        </p:txBody>
      </p:sp>
      <p:sp>
        <p:nvSpPr>
          <p:cNvPr id="3" name="Subtitle 2"/>
          <p:cNvSpPr>
            <a:spLocks noGrp="1"/>
          </p:cNvSpPr>
          <p:nvPr>
            <p:ph type="subTitle" idx="1"/>
          </p:nvPr>
        </p:nvSpPr>
        <p:spPr>
          <a:xfrm>
            <a:off x="675041" y="4240978"/>
            <a:ext cx="5522259" cy="1655762"/>
          </a:xfrm>
        </p:spPr>
        <p:txBody>
          <a:bodyPr>
            <a:normAutofit/>
          </a:bodyPr>
          <a:lstStyle/>
          <a:p>
            <a:pPr algn="l"/>
            <a:r>
              <a:rPr lang="en-US" dirty="0"/>
              <a:t>Jadranka Rota and </a:t>
            </a:r>
            <a:r>
              <a:rPr lang="en-US" dirty="0" err="1"/>
              <a:t>Niklas</a:t>
            </a:r>
            <a:r>
              <a:rPr lang="en-US" dirty="0"/>
              <a:t> Wahlberg</a:t>
            </a:r>
          </a:p>
          <a:p>
            <a:pPr algn="l"/>
            <a:r>
              <a:rPr lang="en-US" sz="2000" dirty="0"/>
              <a:t>Systematic Biology Group</a:t>
            </a:r>
          </a:p>
          <a:p>
            <a:pPr algn="l"/>
            <a:r>
              <a:rPr lang="en-US" sz="2000" dirty="0"/>
              <a:t>Department of Biology</a:t>
            </a:r>
          </a:p>
          <a:p>
            <a:pPr algn="l"/>
            <a:r>
              <a:rPr lang="en-US" sz="2000" dirty="0"/>
              <a:t>Lund University</a:t>
            </a:r>
          </a:p>
        </p:txBody>
      </p:sp>
      <p:sp>
        <p:nvSpPr>
          <p:cNvPr id="5" name="Title 1">
            <a:extLst>
              <a:ext uri="{FF2B5EF4-FFF2-40B4-BE49-F238E27FC236}">
                <a16:creationId xmlns:a16="http://schemas.microsoft.com/office/drawing/2014/main" id="{029D61FB-3DD8-BFA5-C5CC-A2CDD8465CDD}"/>
              </a:ext>
            </a:extLst>
          </p:cNvPr>
          <p:cNvSpPr txBox="1">
            <a:spLocks/>
          </p:cNvSpPr>
          <p:nvPr/>
        </p:nvSpPr>
        <p:spPr>
          <a:xfrm>
            <a:off x="202602" y="-2971"/>
            <a:ext cx="11989397" cy="4332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2400" dirty="0"/>
              <a:t>IBIO, Molecular Phylogenetics 2024</a:t>
            </a:r>
          </a:p>
        </p:txBody>
      </p:sp>
      <p:pic>
        <p:nvPicPr>
          <p:cNvPr id="7" name="Picture 6" descr="LundUniversity_C2line_RGB.png">
            <a:extLst>
              <a:ext uri="{FF2B5EF4-FFF2-40B4-BE49-F238E27FC236}">
                <a16:creationId xmlns:a16="http://schemas.microsoft.com/office/drawing/2014/main" id="{D542A4B1-5474-4174-0B4F-8D1C2EE42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983" y="5068859"/>
            <a:ext cx="1420017" cy="1789141"/>
          </a:xfrm>
          <a:prstGeom prst="rect">
            <a:avLst/>
          </a:prstGeom>
        </p:spPr>
      </p:pic>
    </p:spTree>
    <p:extLst>
      <p:ext uri="{BB962C8B-B14F-4D97-AF65-F5344CB8AC3E}">
        <p14:creationId xmlns:p14="http://schemas.microsoft.com/office/powerpoint/2010/main" val="2745916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1524000" y="6309320"/>
            <a:ext cx="7677150" cy="548680"/>
          </a:xfrm>
          <a:prstGeom prst="rect">
            <a:avLst/>
          </a:prstGeom>
          <a:no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000" i="1" dirty="0" err="1">
                <a:solidFill>
                  <a:srgbClr val="333333"/>
                </a:solidFill>
              </a:rPr>
              <a:t>Syst</a:t>
            </a:r>
            <a:r>
              <a:rPr lang="en-US" altLang="en-US" sz="1000" i="1" dirty="0">
                <a:solidFill>
                  <a:srgbClr val="333333"/>
                </a:solidFill>
              </a:rPr>
              <a:t> </a:t>
            </a:r>
            <a:r>
              <a:rPr lang="en-US" altLang="en-US" sz="1000" i="1" dirty="0" err="1">
                <a:solidFill>
                  <a:srgbClr val="333333"/>
                </a:solidFill>
              </a:rPr>
              <a:t>Biol</a:t>
            </a:r>
            <a:r>
              <a:rPr lang="en-US" altLang="en-US" sz="1000" dirty="0">
                <a:solidFill>
                  <a:srgbClr val="333333"/>
                </a:solidFill>
              </a:rPr>
              <a:t>, syab038, </a:t>
            </a:r>
            <a:r>
              <a:rPr lang="en-US" altLang="en-US" sz="1000" dirty="0">
                <a:solidFill>
                  <a:srgbClr val="333333"/>
                </a:solidFill>
                <a:hlinkClick r:id="rId3"/>
              </a:rPr>
              <a:t>https://doi.org/10.1093/sysbio/syab038</a:t>
            </a:r>
            <a:endParaRPr lang="en-US" altLang="en-US" sz="1000" dirty="0">
              <a:solidFill>
                <a:srgbClr val="333333"/>
              </a:solidFill>
            </a:endParaRPr>
          </a:p>
          <a:p>
            <a:pPr marL="0" indent="0" eaLnBrk="1" hangingPunct="1">
              <a:spcBef>
                <a:spcPct val="0"/>
              </a:spcBef>
              <a:spcAft>
                <a:spcPts val="600"/>
              </a:spcAft>
              <a:buNone/>
            </a:pPr>
            <a:r>
              <a:rPr lang="en-US" altLang="en-US" sz="800" dirty="0">
                <a:solidFill>
                  <a:srgbClr val="2A2A2A"/>
                </a:solidFill>
              </a:rPr>
              <a:t>The content of this slide may be subject to copyright: please see the slide notes for details.</a:t>
            </a:r>
            <a:endParaRPr lang="en-US" altLang="en-US" sz="800" dirty="0">
              <a:solidFill>
                <a:srgbClr val="333333"/>
              </a:solidFill>
            </a:endParaRPr>
          </a:p>
        </p:txBody>
      </p:sp>
      <p:sp>
        <p:nvSpPr>
          <p:cNvPr id="5123" name="Title 1"/>
          <p:cNvSpPr>
            <a:spLocks noGrp="1"/>
          </p:cNvSpPr>
          <p:nvPr>
            <p:ph type="title"/>
          </p:nvPr>
        </p:nvSpPr>
        <p:spPr>
          <a:xfrm>
            <a:off x="1631504" y="116632"/>
            <a:ext cx="4320480" cy="936104"/>
          </a:xfrm>
          <a:prstGeom prst="rect">
            <a:avLst/>
          </a:prstGeom>
          <a:noFill/>
          <a:ln>
            <a:miter lim="800000"/>
          </a:ln>
        </p:spPr>
        <p:txBody>
          <a:bodyPr vert="horz" wrap="square" lIns="0" tIns="0" rIns="0" bIns="0" rtlCol="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lgn="just"/>
            <a:r>
              <a:rPr lang="en-US" altLang="en-US" sz="1400" dirty="0"/>
              <a:t>Figure 1. </a:t>
            </a:r>
            <a:r>
              <a:rPr lang="en-US" altLang="en-US" sz="1400" b="0" dirty="0"/>
              <a:t>Distribution of missing data in molecular matrices. a) A complete matrix, where no missing data are involved (referred as the backbone data set). b) A single-gene matrix, including only one molecular marker and therefore providing information about only one gene history (referred as the barcode data set). c) The combined matrix, the product of merging a backbone and a barcode data set</a:t>
            </a:r>
            <a:r>
              <a:rPr lang="mr-IN" altLang="en-US" sz="1400" b="0" dirty="0"/>
              <a:t>…</a:t>
            </a:r>
            <a:endParaRPr lang="en-US" altLang="en-US" sz="1400" b="0" dirty="0"/>
          </a:p>
        </p:txBody>
      </p:sp>
      <p:pic>
        <p:nvPicPr>
          <p:cNvPr id="5124" name="Picture 4" descr="Oxford University Press"/>
          <p:cNvPicPr>
            <a:picLocks noChangeAspect="1"/>
          </p:cNvPicPr>
          <p:nvPr/>
        </p:nvPicPr>
        <p:blipFill>
          <a:blip r:embed="rId4"/>
          <a:stretch>
            <a:fillRect/>
          </a:stretch>
        </p:blipFill>
        <p:spPr>
          <a:xfrm>
            <a:off x="9192344" y="6309321"/>
            <a:ext cx="1058862" cy="244475"/>
          </a:xfrm>
          <a:prstGeom prst="rect">
            <a:avLst/>
          </a:prstGeom>
          <a:noFill/>
          <a:ln>
            <a:noFill/>
            <a:miter lim="800000"/>
          </a:ln>
        </p:spPr>
      </p:pic>
      <p:pic>
        <p:nvPicPr>
          <p:cNvPr id="5125" name="New picture"/>
          <p:cNvPicPr/>
          <p:nvPr/>
        </p:nvPicPr>
        <p:blipFill>
          <a:blip r:embed="rId5"/>
          <a:stretch>
            <a:fillRect/>
          </a:stretch>
        </p:blipFill>
        <p:spPr>
          <a:xfrm>
            <a:off x="1847529" y="1916832"/>
            <a:ext cx="5498541" cy="4457700"/>
          </a:xfrm>
          <a:prstGeom prst="rect">
            <a:avLst/>
          </a:prstGeom>
        </p:spPr>
      </p:pic>
      <p:pic>
        <p:nvPicPr>
          <p:cNvPr id="6" name="Picture 5" descr="Screen Shot 2021-11-17 at 07.07.1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8524" y="20382"/>
            <a:ext cx="4649476" cy="1752434"/>
          </a:xfrm>
          <a:prstGeom prst="rect">
            <a:avLst/>
          </a:prstGeom>
        </p:spPr>
      </p:pic>
    </p:spTree>
    <p:extLst>
      <p:ext uri="{BB962C8B-B14F-4D97-AF65-F5344CB8AC3E}">
        <p14:creationId xmlns:p14="http://schemas.microsoft.com/office/powerpoint/2010/main" val="202442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a:xfrm>
            <a:off x="1919288" y="260351"/>
            <a:ext cx="8229600" cy="1008063"/>
          </a:xfrm>
        </p:spPr>
        <p:txBody>
          <a:bodyPr/>
          <a:lstStyle/>
          <a:p>
            <a:r>
              <a:rPr lang="sv-SE" sz="5200" dirty="0" err="1"/>
              <a:t>Phylogenomics</a:t>
            </a:r>
            <a:endParaRPr lang="en-US" sz="5200" dirty="0"/>
          </a:p>
        </p:txBody>
      </p:sp>
      <p:sp>
        <p:nvSpPr>
          <p:cNvPr id="570371" name="Rectangle 3"/>
          <p:cNvSpPr>
            <a:spLocks noGrp="1" noChangeArrowheads="1"/>
          </p:cNvSpPr>
          <p:nvPr>
            <p:ph idx="1"/>
          </p:nvPr>
        </p:nvSpPr>
        <p:spPr>
          <a:xfrm>
            <a:off x="1274164" y="1903751"/>
            <a:ext cx="8897356" cy="4765957"/>
          </a:xfrm>
        </p:spPr>
        <p:txBody>
          <a:bodyPr>
            <a:noAutofit/>
          </a:bodyPr>
          <a:lstStyle/>
          <a:p>
            <a:pPr>
              <a:lnSpc>
                <a:spcPts val="3680"/>
              </a:lnSpc>
            </a:pPr>
            <a:r>
              <a:rPr lang="sv-SE" dirty="0" err="1"/>
              <a:t>Number</a:t>
            </a:r>
            <a:r>
              <a:rPr lang="sv-SE" dirty="0"/>
              <a:t> </a:t>
            </a:r>
            <a:r>
              <a:rPr lang="sv-SE" dirty="0" err="1"/>
              <a:t>of</a:t>
            </a:r>
            <a:r>
              <a:rPr lang="sv-SE" dirty="0"/>
              <a:t> genes </a:t>
            </a:r>
            <a:r>
              <a:rPr lang="sv-SE" dirty="0" err="1"/>
              <a:t>sequenced</a:t>
            </a:r>
            <a:r>
              <a:rPr lang="sv-SE" dirty="0"/>
              <a:t> is in </a:t>
            </a:r>
            <a:r>
              <a:rPr lang="sv-SE" dirty="0" err="1"/>
              <a:t>hundreds</a:t>
            </a:r>
            <a:r>
              <a:rPr lang="sv-SE" dirty="0"/>
              <a:t> or </a:t>
            </a:r>
            <a:r>
              <a:rPr lang="sv-SE" dirty="0" err="1"/>
              <a:t>thousands</a:t>
            </a:r>
            <a:endParaRPr lang="sv-SE" dirty="0"/>
          </a:p>
          <a:p>
            <a:pPr>
              <a:lnSpc>
                <a:spcPts val="3680"/>
              </a:lnSpc>
            </a:pPr>
            <a:r>
              <a:rPr lang="sv-SE" dirty="0" err="1"/>
              <a:t>Whole</a:t>
            </a:r>
            <a:r>
              <a:rPr lang="sv-SE" dirty="0"/>
              <a:t> </a:t>
            </a:r>
            <a:r>
              <a:rPr lang="sv-SE" dirty="0" err="1"/>
              <a:t>genome</a:t>
            </a:r>
            <a:r>
              <a:rPr lang="sv-SE" dirty="0"/>
              <a:t> </a:t>
            </a:r>
            <a:r>
              <a:rPr lang="sv-SE" dirty="0" err="1"/>
              <a:t>analyses</a:t>
            </a:r>
            <a:r>
              <a:rPr lang="sv-SE" dirty="0"/>
              <a:t> </a:t>
            </a:r>
            <a:r>
              <a:rPr lang="sv-SE" dirty="0" err="1"/>
              <a:t>allow</a:t>
            </a:r>
            <a:r>
              <a:rPr lang="sv-SE" dirty="0"/>
              <a:t> </a:t>
            </a:r>
            <a:r>
              <a:rPr lang="sv-SE" dirty="0" err="1"/>
              <a:t>us</a:t>
            </a:r>
            <a:r>
              <a:rPr lang="sv-SE" dirty="0"/>
              <a:t> to understand:</a:t>
            </a:r>
          </a:p>
          <a:p>
            <a:pPr lvl="1">
              <a:lnSpc>
                <a:spcPts val="3680"/>
              </a:lnSpc>
            </a:pPr>
            <a:r>
              <a:rPr lang="sv-SE" dirty="0"/>
              <a:t>Intron-</a:t>
            </a:r>
            <a:r>
              <a:rPr lang="sv-SE" dirty="0" err="1"/>
              <a:t>exon</a:t>
            </a:r>
            <a:r>
              <a:rPr lang="sv-SE" dirty="0"/>
              <a:t> </a:t>
            </a:r>
            <a:r>
              <a:rPr lang="sv-SE" dirty="0" err="1"/>
              <a:t>boundary</a:t>
            </a:r>
            <a:r>
              <a:rPr lang="sv-SE" dirty="0"/>
              <a:t> </a:t>
            </a:r>
            <a:r>
              <a:rPr lang="sv-SE" dirty="0" err="1"/>
              <a:t>dynamics</a:t>
            </a:r>
            <a:endParaRPr lang="sv-SE" dirty="0"/>
          </a:p>
          <a:p>
            <a:pPr lvl="1">
              <a:lnSpc>
                <a:spcPts val="3680"/>
              </a:lnSpc>
            </a:pPr>
            <a:r>
              <a:rPr lang="sv-SE" dirty="0"/>
              <a:t>Gene </a:t>
            </a:r>
            <a:r>
              <a:rPr lang="sv-SE" dirty="0" err="1"/>
              <a:t>duplication-deletion</a:t>
            </a:r>
            <a:r>
              <a:rPr lang="sv-SE" dirty="0"/>
              <a:t> </a:t>
            </a:r>
            <a:r>
              <a:rPr lang="sv-SE" dirty="0" err="1"/>
              <a:t>dynamics</a:t>
            </a:r>
            <a:endParaRPr lang="sv-SE" dirty="0"/>
          </a:p>
          <a:p>
            <a:pPr lvl="1">
              <a:lnSpc>
                <a:spcPts val="3680"/>
              </a:lnSpc>
            </a:pPr>
            <a:r>
              <a:rPr lang="sv-SE" dirty="0"/>
              <a:t>Gene transfer </a:t>
            </a:r>
            <a:r>
              <a:rPr lang="sv-SE" dirty="0" err="1"/>
              <a:t>dynamics</a:t>
            </a:r>
            <a:endParaRPr lang="sv-SE" dirty="0"/>
          </a:p>
          <a:p>
            <a:pPr lvl="1">
              <a:lnSpc>
                <a:spcPts val="3680"/>
              </a:lnSpc>
            </a:pPr>
            <a:r>
              <a:rPr lang="sv-SE" dirty="0" err="1"/>
              <a:t>We</a:t>
            </a:r>
            <a:r>
              <a:rPr lang="sv-SE" dirty="0"/>
              <a:t> </a:t>
            </a:r>
            <a:r>
              <a:rPr lang="sv-SE" dirty="0" err="1"/>
              <a:t>are</a:t>
            </a:r>
            <a:r>
              <a:rPr lang="sv-SE" dirty="0"/>
              <a:t> </a:t>
            </a:r>
            <a:r>
              <a:rPr lang="sv-SE" dirty="0" err="1"/>
              <a:t>getting</a:t>
            </a:r>
            <a:r>
              <a:rPr lang="sv-SE" dirty="0"/>
              <a:t> a </a:t>
            </a:r>
            <a:r>
              <a:rPr lang="sv-SE" dirty="0" err="1"/>
              <a:t>good</a:t>
            </a:r>
            <a:r>
              <a:rPr lang="sv-SE" dirty="0"/>
              <a:t> </a:t>
            </a:r>
            <a:r>
              <a:rPr lang="sv-SE" dirty="0" err="1"/>
              <a:t>understanding</a:t>
            </a:r>
            <a:r>
              <a:rPr lang="sv-SE" dirty="0"/>
              <a:t> </a:t>
            </a:r>
            <a:r>
              <a:rPr lang="sv-SE" dirty="0" err="1"/>
              <a:t>of</a:t>
            </a:r>
            <a:r>
              <a:rPr lang="sv-SE" dirty="0"/>
              <a:t> the regions </a:t>
            </a:r>
            <a:r>
              <a:rPr lang="sv-SE" dirty="0" err="1"/>
              <a:t>of</a:t>
            </a:r>
            <a:r>
              <a:rPr lang="sv-SE" dirty="0"/>
              <a:t> the </a:t>
            </a:r>
            <a:r>
              <a:rPr lang="sv-SE" dirty="0" err="1"/>
              <a:t>genome</a:t>
            </a:r>
            <a:r>
              <a:rPr lang="sv-SE" dirty="0"/>
              <a:t> </a:t>
            </a:r>
            <a:r>
              <a:rPr lang="sv-SE" dirty="0" err="1"/>
              <a:t>that</a:t>
            </a:r>
            <a:r>
              <a:rPr lang="sv-SE" dirty="0"/>
              <a:t> </a:t>
            </a:r>
            <a:r>
              <a:rPr lang="sv-SE" dirty="0" err="1"/>
              <a:t>are</a:t>
            </a:r>
            <a:r>
              <a:rPr lang="sv-SE" dirty="0"/>
              <a:t> </a:t>
            </a:r>
            <a:r>
              <a:rPr lang="sv-SE" dirty="0" err="1"/>
              <a:t>most</a:t>
            </a:r>
            <a:r>
              <a:rPr lang="sv-SE" dirty="0"/>
              <a:t> </a:t>
            </a:r>
            <a:r>
              <a:rPr lang="sv-SE" dirty="0" err="1"/>
              <a:t>suitable</a:t>
            </a:r>
            <a:r>
              <a:rPr lang="sv-SE" dirty="0"/>
              <a:t> for </a:t>
            </a:r>
            <a:r>
              <a:rPr lang="sv-SE" dirty="0" err="1"/>
              <a:t>systematics</a:t>
            </a:r>
            <a:endParaRPr lang="sv-SE" dirty="0"/>
          </a:p>
          <a:p>
            <a:pPr lvl="1">
              <a:lnSpc>
                <a:spcPts val="3680"/>
              </a:lnSpc>
            </a:pPr>
            <a:r>
              <a:rPr lang="sv-SE" dirty="0" err="1"/>
              <a:t>Single</a:t>
            </a:r>
            <a:r>
              <a:rPr lang="sv-SE" dirty="0"/>
              <a:t> copy, protein-</a:t>
            </a:r>
            <a:r>
              <a:rPr lang="sv-SE" dirty="0" err="1"/>
              <a:t>coding</a:t>
            </a:r>
            <a:r>
              <a:rPr lang="sv-SE" dirty="0"/>
              <a:t> </a:t>
            </a:r>
            <a:r>
              <a:rPr lang="sv-SE" dirty="0" err="1"/>
              <a:t>nuclear</a:t>
            </a:r>
            <a:r>
              <a:rPr lang="sv-SE" dirty="0"/>
              <a:t> genes </a:t>
            </a:r>
            <a:r>
              <a:rPr lang="sv-SE" dirty="0" err="1"/>
              <a:t>seem</a:t>
            </a:r>
            <a:r>
              <a:rPr lang="sv-SE" dirty="0"/>
              <a:t> </a:t>
            </a:r>
            <a:r>
              <a:rPr lang="sv-SE" dirty="0" err="1"/>
              <a:t>to</a:t>
            </a:r>
            <a:r>
              <a:rPr lang="sv-SE" dirty="0"/>
              <a:t> </a:t>
            </a:r>
            <a:r>
              <a:rPr lang="sv-SE" dirty="0" err="1"/>
              <a:t>work</a:t>
            </a:r>
            <a:r>
              <a:rPr lang="sv-SE" dirty="0"/>
              <a:t> </a:t>
            </a:r>
            <a:r>
              <a:rPr lang="sv-SE" dirty="0" err="1"/>
              <a:t>well</a:t>
            </a:r>
            <a:endParaRPr lang="en-US" dirty="0"/>
          </a:p>
        </p:txBody>
      </p:sp>
    </p:spTree>
    <p:extLst>
      <p:ext uri="{BB962C8B-B14F-4D97-AF65-F5344CB8AC3E}">
        <p14:creationId xmlns:p14="http://schemas.microsoft.com/office/powerpoint/2010/main" val="6338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037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037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037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037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0371">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03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981200" y="53752"/>
            <a:ext cx="8229600" cy="1143000"/>
          </a:xfrm>
          <a:prstGeom prst="rect">
            <a:avLst/>
          </a:prstGeom>
        </p:spPr>
        <p:txBody>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r>
              <a:rPr lang="sv-SE" sz="3600" dirty="0"/>
              <a:t>Is </a:t>
            </a:r>
            <a:r>
              <a:rPr lang="sv-SE" sz="3600" dirty="0" err="1"/>
              <a:t>having</a:t>
            </a:r>
            <a:r>
              <a:rPr lang="sv-SE" sz="3600" dirty="0"/>
              <a:t> </a:t>
            </a:r>
            <a:r>
              <a:rPr lang="sv-SE" sz="3600" dirty="0" err="1"/>
              <a:t>thousands</a:t>
            </a:r>
            <a:r>
              <a:rPr lang="sv-SE" sz="3600" dirty="0"/>
              <a:t> </a:t>
            </a:r>
            <a:r>
              <a:rPr lang="sv-SE" sz="3600" dirty="0" err="1"/>
              <a:t>of</a:t>
            </a:r>
            <a:r>
              <a:rPr lang="sv-SE" sz="3600" dirty="0"/>
              <a:t> genes </a:t>
            </a:r>
            <a:r>
              <a:rPr lang="sv-SE" sz="3600" dirty="0" err="1"/>
              <a:t>enough</a:t>
            </a:r>
            <a:r>
              <a:rPr lang="sv-SE" sz="3600" dirty="0"/>
              <a:t> </a:t>
            </a:r>
            <a:r>
              <a:rPr lang="sv-SE" sz="3600" dirty="0" err="1"/>
              <a:t>to</a:t>
            </a:r>
            <a:r>
              <a:rPr lang="sv-SE" sz="3600" dirty="0"/>
              <a:t> </a:t>
            </a:r>
            <a:r>
              <a:rPr lang="sv-SE" sz="3600" dirty="0" err="1"/>
              <a:t>resolve</a:t>
            </a:r>
            <a:r>
              <a:rPr lang="sv-SE" sz="3600" dirty="0"/>
              <a:t> </a:t>
            </a:r>
            <a:r>
              <a:rPr lang="sv-SE" sz="3600" dirty="0" err="1"/>
              <a:t>phylogenies</a:t>
            </a:r>
            <a:r>
              <a:rPr lang="sv-SE" sz="3600" dirty="0"/>
              <a:t>?</a:t>
            </a:r>
            <a:endParaRPr lang="en-US" sz="3600" dirty="0"/>
          </a:p>
        </p:txBody>
      </p:sp>
      <p:pic>
        <p:nvPicPr>
          <p:cNvPr id="6" name="Picture 5">
            <a:extLst>
              <a:ext uri="{FF2B5EF4-FFF2-40B4-BE49-F238E27FC236}">
                <a16:creationId xmlns:a16="http://schemas.microsoft.com/office/drawing/2014/main" id="{05C8DC74-F12E-9AE3-1497-DE629A89A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622" y="2062843"/>
            <a:ext cx="5492751" cy="1790700"/>
          </a:xfrm>
          <a:prstGeom prst="rect">
            <a:avLst/>
          </a:prstGeom>
        </p:spPr>
      </p:pic>
      <p:pic>
        <p:nvPicPr>
          <p:cNvPr id="8" name="Picture 7">
            <a:extLst>
              <a:ext uri="{FF2B5EF4-FFF2-40B4-BE49-F238E27FC236}">
                <a16:creationId xmlns:a16="http://schemas.microsoft.com/office/drawing/2014/main" id="{3FF3BA36-2A73-FFF3-795F-A094FFD1A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1625" y="4146971"/>
            <a:ext cx="6187685" cy="1609251"/>
          </a:xfrm>
          <a:prstGeom prst="rect">
            <a:avLst/>
          </a:prstGeom>
        </p:spPr>
      </p:pic>
    </p:spTree>
    <p:extLst>
      <p:ext uri="{BB962C8B-B14F-4D97-AF65-F5344CB8AC3E}">
        <p14:creationId xmlns:p14="http://schemas.microsoft.com/office/powerpoint/2010/main" val="404305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1-11-17 at 08.03.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9431"/>
            <a:ext cx="5424472" cy="6858000"/>
          </a:xfrm>
          <a:prstGeom prst="rect">
            <a:avLst/>
          </a:prstGeom>
        </p:spPr>
      </p:pic>
      <p:sp>
        <p:nvSpPr>
          <p:cNvPr id="3" name="Text Box 4"/>
          <p:cNvSpPr txBox="1">
            <a:spLocks noChangeArrowheads="1"/>
          </p:cNvSpPr>
          <p:nvPr/>
        </p:nvSpPr>
        <p:spPr bwMode="auto">
          <a:xfrm>
            <a:off x="7032104" y="116632"/>
            <a:ext cx="2592288" cy="43204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400" b="1" dirty="0">
                <a:latin typeface="Arial" charset="0"/>
              </a:rPr>
              <a:t>Kawahara et al. 2019 PNAS</a:t>
            </a:r>
          </a:p>
          <a:p>
            <a:r>
              <a:rPr lang="en-GB" altLang="x-none" sz="1400" b="1" dirty="0">
                <a:latin typeface="Arial" charset="0"/>
              </a:rPr>
              <a:t>Phylogeny of Lepidoptera</a:t>
            </a:r>
          </a:p>
          <a:p>
            <a:endParaRPr lang="en-GB" altLang="x-none" sz="1400" b="1" dirty="0">
              <a:latin typeface="Arial" charset="0"/>
            </a:endParaRPr>
          </a:p>
          <a:p>
            <a:endParaRPr lang="en-GB" altLang="x-none" sz="1400" b="1" dirty="0">
              <a:latin typeface="Arial" charset="0"/>
            </a:endParaRPr>
          </a:p>
        </p:txBody>
      </p:sp>
      <p:pic>
        <p:nvPicPr>
          <p:cNvPr id="8" name="Picture 7" descr="Screen Shot 2021-11-17 at 08.0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6" y="4221089"/>
            <a:ext cx="1152128" cy="1326463"/>
          </a:xfrm>
          <a:prstGeom prst="rect">
            <a:avLst/>
          </a:prstGeom>
        </p:spPr>
      </p:pic>
      <p:sp>
        <p:nvSpPr>
          <p:cNvPr id="9" name="Text Box 4"/>
          <p:cNvSpPr txBox="1">
            <a:spLocks noChangeArrowheads="1"/>
          </p:cNvSpPr>
          <p:nvPr/>
        </p:nvSpPr>
        <p:spPr bwMode="auto">
          <a:xfrm>
            <a:off x="7032104" y="3789040"/>
            <a:ext cx="2952328" cy="43204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400" b="1" dirty="0">
                <a:latin typeface="Arial" charset="0"/>
              </a:rPr>
              <a:t>Bootstrap support </a:t>
            </a:r>
            <a:r>
              <a:rPr lang="mr-IN" altLang="x-none" sz="1400" b="1" dirty="0">
                <a:solidFill>
                  <a:srgbClr val="FF0000"/>
                </a:solidFill>
                <a:latin typeface="Arial" charset="0"/>
              </a:rPr>
              <a:t>–</a:t>
            </a:r>
            <a:r>
              <a:rPr lang="en-GB" altLang="x-none" sz="1400" b="1" dirty="0">
                <a:solidFill>
                  <a:srgbClr val="FF0000"/>
                </a:solidFill>
                <a:latin typeface="Arial" charset="0"/>
              </a:rPr>
              <a:t> in red significant support</a:t>
            </a:r>
          </a:p>
        </p:txBody>
      </p:sp>
      <p:sp>
        <p:nvSpPr>
          <p:cNvPr id="5" name="Text Box 4">
            <a:extLst>
              <a:ext uri="{FF2B5EF4-FFF2-40B4-BE49-F238E27FC236}">
                <a16:creationId xmlns:a16="http://schemas.microsoft.com/office/drawing/2014/main" id="{4A862DEF-A505-DC6D-0501-B46ED4C149FF}"/>
              </a:ext>
            </a:extLst>
          </p:cNvPr>
          <p:cNvSpPr txBox="1">
            <a:spLocks noChangeArrowheads="1"/>
          </p:cNvSpPr>
          <p:nvPr/>
        </p:nvSpPr>
        <p:spPr bwMode="auto">
          <a:xfrm>
            <a:off x="7032104" y="5805264"/>
            <a:ext cx="5019988" cy="9361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pPr algn="just"/>
            <a:r>
              <a:rPr lang="en-GB" altLang="x-none" sz="1600" b="1" dirty="0">
                <a:latin typeface="Arial" charset="0"/>
              </a:rPr>
              <a:t>Fig. 1. Dated evolutionary tree of butterfly and moth relationships. The tree is derived from a maximum-likelihood analysis of </a:t>
            </a:r>
            <a:r>
              <a:rPr lang="en-GB" altLang="x-none" sz="1600" b="1" dirty="0">
                <a:solidFill>
                  <a:srgbClr val="0000FF"/>
                </a:solidFill>
                <a:latin typeface="Arial" charset="0"/>
              </a:rPr>
              <a:t>2098 genes </a:t>
            </a:r>
            <a:r>
              <a:rPr lang="en-GB" altLang="x-none" sz="1600" b="1" dirty="0">
                <a:latin typeface="Arial" charset="0"/>
              </a:rPr>
              <a:t>(amino acid alignment).</a:t>
            </a:r>
          </a:p>
        </p:txBody>
      </p:sp>
    </p:spTree>
    <p:extLst>
      <p:ext uri="{BB962C8B-B14F-4D97-AF65-F5344CB8AC3E}">
        <p14:creationId xmlns:p14="http://schemas.microsoft.com/office/powerpoint/2010/main" val="1982334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1-11-17 at 08.03.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9431"/>
            <a:ext cx="5424472" cy="6858000"/>
          </a:xfrm>
          <a:prstGeom prst="rect">
            <a:avLst/>
          </a:prstGeom>
        </p:spPr>
      </p:pic>
      <p:sp>
        <p:nvSpPr>
          <p:cNvPr id="3" name="Text Box 4"/>
          <p:cNvSpPr txBox="1">
            <a:spLocks noChangeArrowheads="1"/>
          </p:cNvSpPr>
          <p:nvPr/>
        </p:nvSpPr>
        <p:spPr bwMode="auto">
          <a:xfrm>
            <a:off x="7032104" y="116632"/>
            <a:ext cx="2592288" cy="43204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400" b="1" dirty="0">
                <a:latin typeface="Arial" charset="0"/>
              </a:rPr>
              <a:t>Kawahara et al. 2019 PNAS</a:t>
            </a:r>
          </a:p>
          <a:p>
            <a:r>
              <a:rPr lang="en-GB" altLang="x-none" sz="1400" b="1" dirty="0">
                <a:latin typeface="Arial" charset="0"/>
              </a:rPr>
              <a:t>Phylogeny of Lepidoptera</a:t>
            </a:r>
          </a:p>
          <a:p>
            <a:endParaRPr lang="en-GB" altLang="x-none" sz="1400" b="1" dirty="0">
              <a:latin typeface="Arial" charset="0"/>
            </a:endParaRPr>
          </a:p>
          <a:p>
            <a:endParaRPr lang="en-GB" altLang="x-none" sz="1400" b="1" dirty="0">
              <a:latin typeface="Arial" charset="0"/>
            </a:endParaRPr>
          </a:p>
        </p:txBody>
      </p:sp>
      <p:sp>
        <p:nvSpPr>
          <p:cNvPr id="5" name="Rectangle 4"/>
          <p:cNvSpPr/>
          <p:nvPr/>
        </p:nvSpPr>
        <p:spPr>
          <a:xfrm>
            <a:off x="3287688" y="2492896"/>
            <a:ext cx="216024" cy="1440160"/>
          </a:xfrm>
          <a:prstGeom prst="rect">
            <a:avLst/>
          </a:prstGeom>
          <a:noFill/>
          <a:ln w="25400">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287688" y="1988840"/>
            <a:ext cx="144016" cy="144016"/>
          </a:xfrm>
          <a:prstGeom prst="rect">
            <a:avLst/>
          </a:prstGeom>
          <a:noFill/>
          <a:ln w="25400">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503712" y="1916832"/>
            <a:ext cx="216024" cy="360040"/>
          </a:xfrm>
          <a:prstGeom prst="rect">
            <a:avLst/>
          </a:prstGeom>
          <a:noFill/>
          <a:ln w="25400">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21-11-17 at 08.0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6" y="4221089"/>
            <a:ext cx="1152128" cy="1326463"/>
          </a:xfrm>
          <a:prstGeom prst="rect">
            <a:avLst/>
          </a:prstGeom>
        </p:spPr>
      </p:pic>
      <p:sp>
        <p:nvSpPr>
          <p:cNvPr id="9" name="Text Box 4"/>
          <p:cNvSpPr txBox="1">
            <a:spLocks noChangeArrowheads="1"/>
          </p:cNvSpPr>
          <p:nvPr/>
        </p:nvSpPr>
        <p:spPr bwMode="auto">
          <a:xfrm>
            <a:off x="7032104" y="3789040"/>
            <a:ext cx="2952328" cy="43204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x-none" sz="1400" b="1" dirty="0">
                <a:latin typeface="Arial" charset="0"/>
              </a:rPr>
              <a:t>Bootstrap support </a:t>
            </a:r>
            <a:r>
              <a:rPr lang="mr-IN" altLang="x-none" sz="1400" b="1" dirty="0">
                <a:solidFill>
                  <a:srgbClr val="FF0000"/>
                </a:solidFill>
                <a:latin typeface="Arial" charset="0"/>
              </a:rPr>
              <a:t>–</a:t>
            </a:r>
            <a:r>
              <a:rPr lang="en-GB" altLang="x-none" sz="1400" b="1" dirty="0">
                <a:solidFill>
                  <a:srgbClr val="FF0000"/>
                </a:solidFill>
                <a:latin typeface="Arial" charset="0"/>
              </a:rPr>
              <a:t> in red significant support</a:t>
            </a:r>
          </a:p>
        </p:txBody>
      </p:sp>
      <p:sp>
        <p:nvSpPr>
          <p:cNvPr id="4" name="Text Box 4">
            <a:extLst>
              <a:ext uri="{FF2B5EF4-FFF2-40B4-BE49-F238E27FC236}">
                <a16:creationId xmlns:a16="http://schemas.microsoft.com/office/drawing/2014/main" id="{E7453BBC-5B3B-6414-8018-7A5BDA48E0D4}"/>
              </a:ext>
            </a:extLst>
          </p:cNvPr>
          <p:cNvSpPr txBox="1">
            <a:spLocks noChangeArrowheads="1"/>
          </p:cNvSpPr>
          <p:nvPr/>
        </p:nvSpPr>
        <p:spPr bwMode="auto">
          <a:xfrm>
            <a:off x="7032104" y="5805264"/>
            <a:ext cx="5019988" cy="9361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pPr algn="just"/>
            <a:r>
              <a:rPr lang="en-GB" altLang="x-none" sz="1600" b="1" dirty="0">
                <a:latin typeface="Arial" charset="0"/>
              </a:rPr>
              <a:t>Fig. 1. Dated evolutionary tree of butterfly and moth relationships. The tree is derived from a maximum-likelihood analysis of </a:t>
            </a:r>
            <a:r>
              <a:rPr lang="en-GB" altLang="x-none" sz="1600" b="1" dirty="0">
                <a:solidFill>
                  <a:srgbClr val="0000FF"/>
                </a:solidFill>
                <a:latin typeface="Arial" charset="0"/>
              </a:rPr>
              <a:t>2098 genes </a:t>
            </a:r>
            <a:r>
              <a:rPr lang="en-GB" altLang="x-none" sz="1600" b="1" dirty="0">
                <a:latin typeface="Arial" charset="0"/>
              </a:rPr>
              <a:t>(amino acid alignment).</a:t>
            </a:r>
          </a:p>
        </p:txBody>
      </p:sp>
    </p:spTree>
    <p:extLst>
      <p:ext uri="{BB962C8B-B14F-4D97-AF65-F5344CB8AC3E}">
        <p14:creationId xmlns:p14="http://schemas.microsoft.com/office/powerpoint/2010/main" val="3267760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niklas\Documents\Lectures\Phylocourse\2015Turku\bird_phyl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73" y="14944"/>
            <a:ext cx="5405785" cy="676376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1703512" y="692696"/>
            <a:ext cx="3384376" cy="1477328"/>
          </a:xfrm>
          <a:prstGeom prst="rect">
            <a:avLst/>
          </a:prstGeom>
          <a:noFill/>
        </p:spPr>
        <p:txBody>
          <a:bodyPr wrap="square" rtlCol="0">
            <a:spAutoFit/>
          </a:bodyPr>
          <a:lstStyle/>
          <a:p>
            <a:r>
              <a:rPr lang="fi-FI"/>
              <a:t>8251 genes</a:t>
            </a:r>
          </a:p>
          <a:p>
            <a:r>
              <a:rPr lang="fi-FI"/>
              <a:t>2516 introns</a:t>
            </a:r>
          </a:p>
          <a:p>
            <a:r>
              <a:rPr lang="fi-FI"/>
              <a:t>3769 ultraconserved elements</a:t>
            </a:r>
          </a:p>
          <a:p>
            <a:endParaRPr lang="fi-FI"/>
          </a:p>
          <a:p>
            <a:r>
              <a:rPr lang="fi-FI"/>
              <a:t>41.8 million bp…</a:t>
            </a:r>
          </a:p>
        </p:txBody>
      </p:sp>
      <p:sp>
        <p:nvSpPr>
          <p:cNvPr id="3" name="TextBox 2"/>
          <p:cNvSpPr txBox="1"/>
          <p:nvPr/>
        </p:nvSpPr>
        <p:spPr>
          <a:xfrm>
            <a:off x="1703512" y="5373217"/>
            <a:ext cx="2664296" cy="307777"/>
          </a:xfrm>
          <a:prstGeom prst="rect">
            <a:avLst/>
          </a:prstGeom>
          <a:noFill/>
        </p:spPr>
        <p:txBody>
          <a:bodyPr wrap="square" rtlCol="0">
            <a:spAutoFit/>
          </a:bodyPr>
          <a:lstStyle/>
          <a:p>
            <a:r>
              <a:rPr lang="fi-FI" sz="1400" dirty="0" err="1"/>
              <a:t>Jarvis</a:t>
            </a:r>
            <a:r>
              <a:rPr lang="fi-FI" sz="1400" dirty="0"/>
              <a:t> et al. 2014: Science 346</a:t>
            </a:r>
          </a:p>
        </p:txBody>
      </p:sp>
    </p:spTree>
    <p:extLst>
      <p:ext uri="{BB962C8B-B14F-4D97-AF65-F5344CB8AC3E}">
        <p14:creationId xmlns:p14="http://schemas.microsoft.com/office/powerpoint/2010/main" val="408495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sv-SE" dirty="0" err="1"/>
              <a:t>Properties</a:t>
            </a:r>
            <a:r>
              <a:rPr lang="sv-SE" dirty="0"/>
              <a:t> </a:t>
            </a:r>
            <a:r>
              <a:rPr lang="sv-SE" dirty="0" err="1"/>
              <a:t>of</a:t>
            </a:r>
            <a:r>
              <a:rPr lang="sv-SE" dirty="0"/>
              <a:t> DNA data </a:t>
            </a:r>
            <a:r>
              <a:rPr lang="sv-SE" dirty="0" err="1"/>
              <a:t>important</a:t>
            </a:r>
            <a:r>
              <a:rPr lang="sv-SE" dirty="0"/>
              <a:t> to </a:t>
            </a:r>
            <a:r>
              <a:rPr lang="sv-SE" dirty="0" err="1"/>
              <a:t>consider</a:t>
            </a:r>
            <a:endParaRPr lang="en-GB" dirty="0"/>
          </a:p>
        </p:txBody>
      </p:sp>
      <p:sp>
        <p:nvSpPr>
          <p:cNvPr id="414723" name="Rectangle 3"/>
          <p:cNvSpPr>
            <a:spLocks noGrp="1" noChangeArrowheads="1"/>
          </p:cNvSpPr>
          <p:nvPr>
            <p:ph idx="1"/>
          </p:nvPr>
        </p:nvSpPr>
        <p:spPr>
          <a:xfrm>
            <a:off x="838200" y="2623457"/>
            <a:ext cx="10515600" cy="3553506"/>
          </a:xfrm>
        </p:spPr>
        <p:txBody>
          <a:bodyPr/>
          <a:lstStyle/>
          <a:p>
            <a:r>
              <a:rPr lang="sv-SE" dirty="0"/>
              <a:t>Saturation and long-</a:t>
            </a:r>
            <a:r>
              <a:rPr lang="sv-SE" dirty="0" err="1"/>
              <a:t>branch</a:t>
            </a:r>
            <a:r>
              <a:rPr lang="sv-SE" dirty="0"/>
              <a:t> </a:t>
            </a:r>
            <a:r>
              <a:rPr lang="sv-SE" dirty="0" err="1"/>
              <a:t>attraction</a:t>
            </a:r>
            <a:endParaRPr lang="sv-SE" dirty="0"/>
          </a:p>
          <a:p>
            <a:r>
              <a:rPr lang="sv-SE" dirty="0" err="1"/>
              <a:t>Incomplete</a:t>
            </a:r>
            <a:r>
              <a:rPr lang="sv-SE" dirty="0"/>
              <a:t> </a:t>
            </a:r>
            <a:r>
              <a:rPr lang="sv-SE" dirty="0" err="1"/>
              <a:t>lineage</a:t>
            </a:r>
            <a:r>
              <a:rPr lang="sv-SE" dirty="0"/>
              <a:t> </a:t>
            </a:r>
            <a:r>
              <a:rPr lang="sv-SE" dirty="0" err="1"/>
              <a:t>sorting</a:t>
            </a:r>
            <a:endParaRPr lang="sv-SE" dirty="0"/>
          </a:p>
          <a:p>
            <a:r>
              <a:rPr lang="sv-SE" dirty="0"/>
              <a:t>Lateral gene transfer</a:t>
            </a:r>
          </a:p>
          <a:p>
            <a:r>
              <a:rPr lang="sv-SE" dirty="0"/>
              <a:t>Mito-</a:t>
            </a:r>
            <a:r>
              <a:rPr lang="sv-SE" dirty="0" err="1"/>
              <a:t>nuclear</a:t>
            </a:r>
            <a:r>
              <a:rPr lang="sv-SE" dirty="0"/>
              <a:t> </a:t>
            </a:r>
            <a:r>
              <a:rPr lang="sv-SE" dirty="0" err="1"/>
              <a:t>discordance</a:t>
            </a:r>
            <a:endParaRPr lang="sv-SE" dirty="0"/>
          </a:p>
          <a:p>
            <a:r>
              <a:rPr lang="sv-SE" dirty="0" err="1"/>
              <a:t>Biased</a:t>
            </a:r>
            <a:r>
              <a:rPr lang="sv-SE" dirty="0"/>
              <a:t> </a:t>
            </a:r>
            <a:r>
              <a:rPr lang="sv-SE" dirty="0" err="1"/>
              <a:t>base</a:t>
            </a:r>
            <a:r>
              <a:rPr lang="sv-SE" dirty="0"/>
              <a:t> </a:t>
            </a:r>
            <a:r>
              <a:rPr lang="sv-SE" dirty="0" err="1"/>
              <a:t>composition</a:t>
            </a:r>
            <a:endParaRPr lang="en-GB" dirty="0"/>
          </a:p>
        </p:txBody>
      </p:sp>
    </p:spTree>
    <p:extLst>
      <p:ext uri="{BB962C8B-B14F-4D97-AF65-F5344CB8AC3E}">
        <p14:creationId xmlns:p14="http://schemas.microsoft.com/office/powerpoint/2010/main" val="3902427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2247" name="Group 23"/>
          <p:cNvGrpSpPr>
            <a:grpSpLocks/>
          </p:cNvGrpSpPr>
          <p:nvPr/>
        </p:nvGrpSpPr>
        <p:grpSpPr bwMode="auto">
          <a:xfrm>
            <a:off x="2389717" y="3767857"/>
            <a:ext cx="6707715" cy="2762251"/>
            <a:chOff x="1129" y="2112"/>
            <a:chExt cx="3169" cy="1740"/>
          </a:xfrm>
        </p:grpSpPr>
        <p:sp>
          <p:nvSpPr>
            <p:cNvPr id="61445" name="Rectangle 2"/>
            <p:cNvSpPr>
              <a:spLocks noChangeArrowheads="1"/>
            </p:cNvSpPr>
            <p:nvPr/>
          </p:nvSpPr>
          <p:spPr bwMode="auto">
            <a:xfrm>
              <a:off x="1587" y="2874"/>
              <a:ext cx="86" cy="5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endParaRPr lang="en-US" sz="2300" b="1">
                <a:latin typeface="Times New Roman" pitchFamily="18" charset="0"/>
              </a:endParaRPr>
            </a:p>
            <a:p>
              <a:pPr defTabSz="868363" eaLnBrk="0" latinLnBrk="1" hangingPunct="0"/>
              <a:endParaRPr lang="en-US" sz="2300" b="1">
                <a:latin typeface="Times New Roman" pitchFamily="18" charset="0"/>
              </a:endParaRPr>
            </a:p>
          </p:txBody>
        </p:sp>
        <p:grpSp>
          <p:nvGrpSpPr>
            <p:cNvPr id="61446" name="Group 17"/>
            <p:cNvGrpSpPr>
              <a:grpSpLocks/>
            </p:cNvGrpSpPr>
            <p:nvPr/>
          </p:nvGrpSpPr>
          <p:grpSpPr bwMode="auto">
            <a:xfrm>
              <a:off x="1770" y="2484"/>
              <a:ext cx="2528" cy="1368"/>
              <a:chOff x="1991" y="2484"/>
              <a:chExt cx="2845" cy="1368"/>
            </a:xfrm>
          </p:grpSpPr>
          <p:sp>
            <p:nvSpPr>
              <p:cNvPr id="61450" name="Rectangle 3"/>
              <p:cNvSpPr>
                <a:spLocks noChangeArrowheads="1"/>
              </p:cNvSpPr>
              <p:nvPr/>
            </p:nvSpPr>
            <p:spPr bwMode="auto">
              <a:xfrm>
                <a:off x="1999" y="3229"/>
                <a:ext cx="309" cy="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4300" b="1">
                    <a:solidFill>
                      <a:schemeClr val="accent1"/>
                    </a:solidFill>
                    <a:latin typeface="Times New Roman" pitchFamily="18" charset="0"/>
                  </a:rPr>
                  <a:t>C</a:t>
                </a:r>
              </a:p>
            </p:txBody>
          </p:sp>
          <p:sp>
            <p:nvSpPr>
              <p:cNvPr id="61451" name="Rectangle 4"/>
              <p:cNvSpPr>
                <a:spLocks noChangeArrowheads="1"/>
              </p:cNvSpPr>
              <p:nvPr/>
            </p:nvSpPr>
            <p:spPr bwMode="auto">
              <a:xfrm>
                <a:off x="4534" y="3229"/>
                <a:ext cx="302" cy="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4300" b="1">
                    <a:solidFill>
                      <a:srgbClr val="33CC33"/>
                    </a:solidFill>
                    <a:latin typeface="Times New Roman" pitchFamily="18" charset="0"/>
                  </a:rPr>
                  <a:t>A</a:t>
                </a:r>
              </a:p>
            </p:txBody>
          </p:sp>
          <p:sp>
            <p:nvSpPr>
              <p:cNvPr id="61452" name="Rectangle 5"/>
              <p:cNvSpPr>
                <a:spLocks noChangeArrowheads="1"/>
              </p:cNvSpPr>
              <p:nvPr/>
            </p:nvSpPr>
            <p:spPr bwMode="auto">
              <a:xfrm>
                <a:off x="1991" y="2738"/>
                <a:ext cx="309" cy="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4300" b="1">
                    <a:solidFill>
                      <a:schemeClr val="accent1"/>
                    </a:solidFill>
                    <a:latin typeface="Times New Roman" pitchFamily="18" charset="0"/>
                  </a:rPr>
                  <a:t>C</a:t>
                </a:r>
              </a:p>
            </p:txBody>
          </p:sp>
          <p:sp>
            <p:nvSpPr>
              <p:cNvPr id="61453" name="Rectangle 6"/>
              <p:cNvSpPr>
                <a:spLocks noChangeArrowheads="1"/>
              </p:cNvSpPr>
              <p:nvPr/>
            </p:nvSpPr>
            <p:spPr bwMode="auto">
              <a:xfrm>
                <a:off x="2911" y="2746"/>
                <a:ext cx="325" cy="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4300" b="1">
                    <a:latin typeface="Times New Roman" pitchFamily="18" charset="0"/>
                  </a:rPr>
                  <a:t>G</a:t>
                </a:r>
              </a:p>
            </p:txBody>
          </p:sp>
          <p:sp>
            <p:nvSpPr>
              <p:cNvPr id="61454" name="Rectangle 7"/>
              <p:cNvSpPr>
                <a:spLocks noChangeArrowheads="1"/>
              </p:cNvSpPr>
              <p:nvPr/>
            </p:nvSpPr>
            <p:spPr bwMode="auto">
              <a:xfrm>
                <a:off x="3717" y="2754"/>
                <a:ext cx="287" cy="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4300" b="1">
                    <a:solidFill>
                      <a:schemeClr val="accent2"/>
                    </a:solidFill>
                    <a:latin typeface="Times New Roman" pitchFamily="18" charset="0"/>
                  </a:rPr>
                  <a:t>T</a:t>
                </a:r>
              </a:p>
            </p:txBody>
          </p:sp>
          <p:sp>
            <p:nvSpPr>
              <p:cNvPr id="61455" name="Rectangle 8"/>
              <p:cNvSpPr>
                <a:spLocks noChangeArrowheads="1"/>
              </p:cNvSpPr>
              <p:nvPr/>
            </p:nvSpPr>
            <p:spPr bwMode="auto">
              <a:xfrm>
                <a:off x="4526" y="2761"/>
                <a:ext cx="302" cy="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4300" b="1">
                    <a:solidFill>
                      <a:srgbClr val="33CC33"/>
                    </a:solidFill>
                    <a:latin typeface="Times New Roman" pitchFamily="18" charset="0"/>
                  </a:rPr>
                  <a:t>A</a:t>
                </a:r>
              </a:p>
            </p:txBody>
          </p:sp>
          <p:sp>
            <p:nvSpPr>
              <p:cNvPr id="61456" name="Line 9"/>
              <p:cNvSpPr>
                <a:spLocks noChangeShapeType="1"/>
              </p:cNvSpPr>
              <p:nvPr/>
            </p:nvSpPr>
            <p:spPr bwMode="auto">
              <a:xfrm>
                <a:off x="2474" y="2980"/>
                <a:ext cx="373" cy="0"/>
              </a:xfrm>
              <a:prstGeom prst="line">
                <a:avLst/>
              </a:prstGeom>
              <a:noFill/>
              <a:ln w="508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61457" name="Line 10"/>
              <p:cNvSpPr>
                <a:spLocks noChangeShapeType="1"/>
              </p:cNvSpPr>
              <p:nvPr/>
            </p:nvSpPr>
            <p:spPr bwMode="auto">
              <a:xfrm>
                <a:off x="3309" y="2972"/>
                <a:ext cx="373" cy="0"/>
              </a:xfrm>
              <a:prstGeom prst="line">
                <a:avLst/>
              </a:prstGeom>
              <a:noFill/>
              <a:ln w="508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61458" name="Line 11"/>
              <p:cNvSpPr>
                <a:spLocks noChangeShapeType="1"/>
              </p:cNvSpPr>
              <p:nvPr/>
            </p:nvSpPr>
            <p:spPr bwMode="auto">
              <a:xfrm>
                <a:off x="4144" y="2980"/>
                <a:ext cx="372" cy="0"/>
              </a:xfrm>
              <a:prstGeom prst="line">
                <a:avLst/>
              </a:prstGeom>
              <a:noFill/>
              <a:ln w="508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61459" name="Line 12"/>
              <p:cNvSpPr>
                <a:spLocks noChangeShapeType="1"/>
              </p:cNvSpPr>
              <p:nvPr/>
            </p:nvSpPr>
            <p:spPr bwMode="auto">
              <a:xfrm>
                <a:off x="2451" y="3448"/>
                <a:ext cx="2019" cy="0"/>
              </a:xfrm>
              <a:prstGeom prst="line">
                <a:avLst/>
              </a:prstGeom>
              <a:noFill/>
              <a:ln w="508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61460" name="Rectangle 13"/>
              <p:cNvSpPr>
                <a:spLocks noChangeArrowheads="1"/>
              </p:cNvSpPr>
              <p:nvPr/>
            </p:nvSpPr>
            <p:spPr bwMode="auto">
              <a:xfrm>
                <a:off x="2576" y="2484"/>
                <a:ext cx="176"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2300" b="1">
                    <a:latin typeface="Times New Roman" pitchFamily="18" charset="0"/>
                  </a:rPr>
                  <a:t>1</a:t>
                </a:r>
              </a:p>
            </p:txBody>
          </p:sp>
          <p:sp>
            <p:nvSpPr>
              <p:cNvPr id="61461" name="Rectangle 14"/>
              <p:cNvSpPr>
                <a:spLocks noChangeArrowheads="1"/>
              </p:cNvSpPr>
              <p:nvPr/>
            </p:nvSpPr>
            <p:spPr bwMode="auto">
              <a:xfrm>
                <a:off x="3379" y="2500"/>
                <a:ext cx="176"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2300" b="1">
                    <a:latin typeface="Times New Roman" pitchFamily="18" charset="0"/>
                  </a:rPr>
                  <a:t>2</a:t>
                </a:r>
              </a:p>
            </p:txBody>
          </p:sp>
          <p:sp>
            <p:nvSpPr>
              <p:cNvPr id="61462" name="Rectangle 15"/>
              <p:cNvSpPr>
                <a:spLocks noChangeArrowheads="1"/>
              </p:cNvSpPr>
              <p:nvPr/>
            </p:nvSpPr>
            <p:spPr bwMode="auto">
              <a:xfrm>
                <a:off x="4136" y="2484"/>
                <a:ext cx="176"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2300" b="1">
                    <a:latin typeface="Times New Roman" pitchFamily="18" charset="0"/>
                  </a:rPr>
                  <a:t>3</a:t>
                </a:r>
              </a:p>
            </p:txBody>
          </p:sp>
          <p:sp>
            <p:nvSpPr>
              <p:cNvPr id="61463" name="Rectangle 16"/>
              <p:cNvSpPr>
                <a:spLocks noChangeArrowheads="1"/>
              </p:cNvSpPr>
              <p:nvPr/>
            </p:nvSpPr>
            <p:spPr bwMode="auto">
              <a:xfrm>
                <a:off x="3231" y="3570"/>
                <a:ext cx="176" cy="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2300" b="1">
                    <a:latin typeface="Times New Roman" pitchFamily="18" charset="0"/>
                  </a:rPr>
                  <a:t>1</a:t>
                </a:r>
              </a:p>
            </p:txBody>
          </p:sp>
        </p:grpSp>
        <p:sp>
          <p:nvSpPr>
            <p:cNvPr id="61447" name="Rectangle 18"/>
            <p:cNvSpPr>
              <a:spLocks noChangeArrowheads="1"/>
            </p:cNvSpPr>
            <p:nvPr/>
          </p:nvSpPr>
          <p:spPr bwMode="auto">
            <a:xfrm>
              <a:off x="1136" y="2790"/>
              <a:ext cx="519" cy="3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3100" b="1">
                  <a:latin typeface="Times New Roman" pitchFamily="18" charset="0"/>
                </a:rPr>
                <a:t>Seq 1</a:t>
              </a:r>
            </a:p>
          </p:txBody>
        </p:sp>
        <p:sp>
          <p:nvSpPr>
            <p:cNvPr id="61448" name="Rectangle 19"/>
            <p:cNvSpPr>
              <a:spLocks noChangeArrowheads="1"/>
            </p:cNvSpPr>
            <p:nvPr/>
          </p:nvSpPr>
          <p:spPr bwMode="auto">
            <a:xfrm>
              <a:off x="1129" y="3284"/>
              <a:ext cx="519" cy="3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3100" b="1">
                  <a:latin typeface="Times New Roman" pitchFamily="18" charset="0"/>
                </a:rPr>
                <a:t>Seq 2</a:t>
              </a:r>
            </a:p>
          </p:txBody>
        </p:sp>
        <p:sp>
          <p:nvSpPr>
            <p:cNvPr id="61449" name="Rectangle 20"/>
            <p:cNvSpPr>
              <a:spLocks noChangeArrowheads="1"/>
            </p:cNvSpPr>
            <p:nvPr/>
          </p:nvSpPr>
          <p:spPr bwMode="auto">
            <a:xfrm>
              <a:off x="1876" y="2112"/>
              <a:ext cx="1638" cy="3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3100" b="1">
                  <a:solidFill>
                    <a:schemeClr val="tx2"/>
                  </a:solidFill>
                  <a:latin typeface="Times New Roman" pitchFamily="18" charset="0"/>
                </a:rPr>
                <a:t>Number of changes</a:t>
              </a:r>
            </a:p>
          </p:txBody>
        </p:sp>
      </p:grpSp>
      <p:sp>
        <p:nvSpPr>
          <p:cNvPr id="61444" name="Rectangle 22"/>
          <p:cNvSpPr>
            <a:spLocks noChangeArrowheads="1"/>
          </p:cNvSpPr>
          <p:nvPr/>
        </p:nvSpPr>
        <p:spPr bwMode="auto">
          <a:xfrm>
            <a:off x="3814234" y="2036764"/>
            <a:ext cx="3799118" cy="17549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6038" rIns="90488" bIns="46038">
            <a:spAutoFit/>
          </a:bodyPr>
          <a:lstStyle/>
          <a:p>
            <a:pPr defTabSz="868363" eaLnBrk="0" hangingPunct="0"/>
            <a:r>
              <a:rPr lang="en-US" sz="3600" b="1">
                <a:solidFill>
                  <a:schemeClr val="bg1">
                    <a:lumMod val="50000"/>
                  </a:schemeClr>
                </a:solidFill>
                <a:latin typeface="Courier New" pitchFamily="49" charset="0"/>
              </a:rPr>
              <a:t>Ancest GGCG</a:t>
            </a:r>
            <a:r>
              <a:rPr lang="en-US" sz="3600" b="1">
                <a:solidFill>
                  <a:schemeClr val="folHlink"/>
                </a:solidFill>
                <a:latin typeface="Courier New" pitchFamily="49" charset="0"/>
              </a:rPr>
              <a:t>C</a:t>
            </a:r>
            <a:r>
              <a:rPr lang="en-US" sz="3600" b="1">
                <a:solidFill>
                  <a:schemeClr val="bg1">
                    <a:lumMod val="50000"/>
                  </a:schemeClr>
                </a:solidFill>
                <a:latin typeface="Courier New" pitchFamily="49" charset="0"/>
              </a:rPr>
              <a:t>G</a:t>
            </a:r>
          </a:p>
          <a:p>
            <a:pPr defTabSz="868363" eaLnBrk="0" hangingPunct="0"/>
            <a:r>
              <a:rPr lang="en-US" sz="3600" b="1">
                <a:latin typeface="Courier New" pitchFamily="49" charset="0"/>
              </a:rPr>
              <a:t>Seq 1  AGCG</a:t>
            </a:r>
            <a:r>
              <a:rPr lang="en-US" sz="3600" b="1">
                <a:solidFill>
                  <a:srgbClr val="33CC33"/>
                </a:solidFill>
                <a:latin typeface="Courier New" pitchFamily="49" charset="0"/>
              </a:rPr>
              <a:t>A</a:t>
            </a:r>
            <a:r>
              <a:rPr lang="en-US" sz="3600" b="1">
                <a:latin typeface="Courier New" pitchFamily="49" charset="0"/>
              </a:rPr>
              <a:t>G</a:t>
            </a:r>
          </a:p>
          <a:p>
            <a:pPr defTabSz="868363" eaLnBrk="0" hangingPunct="0"/>
            <a:r>
              <a:rPr lang="en-US" sz="3600" b="1">
                <a:latin typeface="Courier New" pitchFamily="49" charset="0"/>
              </a:rPr>
              <a:t>Seq 2  GCGG</a:t>
            </a:r>
            <a:r>
              <a:rPr lang="en-US" sz="3600" b="1">
                <a:solidFill>
                  <a:srgbClr val="33CC33"/>
                </a:solidFill>
                <a:latin typeface="Courier New" pitchFamily="49" charset="0"/>
              </a:rPr>
              <a:t>A</a:t>
            </a:r>
            <a:r>
              <a:rPr lang="en-US" sz="3600" b="1">
                <a:latin typeface="Courier New" pitchFamily="49" charset="0"/>
              </a:rPr>
              <a:t>C</a:t>
            </a:r>
          </a:p>
        </p:txBody>
      </p:sp>
      <p:sp>
        <p:nvSpPr>
          <p:cNvPr id="24" name="Rectangle 3"/>
          <p:cNvSpPr>
            <a:spLocks noGrp="1" noChangeArrowheads="1"/>
          </p:cNvSpPr>
          <p:nvPr>
            <p:ph type="title"/>
          </p:nvPr>
        </p:nvSpPr>
        <p:spPr>
          <a:xfrm>
            <a:off x="815414" y="260648"/>
            <a:ext cx="10655300" cy="912812"/>
          </a:xfrm>
          <a:noFill/>
          <a:ln/>
          <a:extLst>
            <a:ext uri="{91240B29-F687-4f45-9708-019B960494DF}">
              <a14:hiddenLine xmlns="" xmlns:a14="http://schemas.microsoft.com/office/drawing/2010/main" w="12700">
                <a:solidFill>
                  <a:schemeClr val="tx1"/>
                </a:solidFill>
                <a:miter lim="800000"/>
                <a:headEnd/>
                <a:tailEnd/>
              </a14:hiddenLine>
            </a:ext>
          </a:extLst>
        </p:spPr>
        <p:txBody>
          <a:bodyPr lIns="90488" tIns="44450" rIns="90488" bIns="44450" anchor="ctr">
            <a:normAutofit fontScale="90000"/>
          </a:bodyPr>
          <a:lstStyle/>
          <a:p>
            <a:r>
              <a:rPr lang="en-US" sz="4600" dirty="0"/>
              <a:t>Multiple changes at a single site</a:t>
            </a:r>
            <a:br>
              <a:rPr lang="en-US" sz="4600" dirty="0"/>
            </a:br>
            <a:r>
              <a:rPr lang="en-US" sz="4600" dirty="0"/>
              <a:t>– hidden changes</a:t>
            </a:r>
          </a:p>
        </p:txBody>
      </p:sp>
    </p:spTree>
    <p:extLst>
      <p:ext uri="{BB962C8B-B14F-4D97-AF65-F5344CB8AC3E}">
        <p14:creationId xmlns:p14="http://schemas.microsoft.com/office/powerpoint/2010/main" val="29820550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hits” or saturation</a:t>
            </a:r>
          </a:p>
        </p:txBody>
      </p:sp>
      <p:sp>
        <p:nvSpPr>
          <p:cNvPr id="5" name="Text Box 6"/>
          <p:cNvSpPr txBox="1">
            <a:spLocks noChangeArrowheads="1"/>
          </p:cNvSpPr>
          <p:nvPr/>
        </p:nvSpPr>
        <p:spPr bwMode="auto">
          <a:xfrm>
            <a:off x="9286546" y="6510041"/>
            <a:ext cx="2866138" cy="3231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altLang="x-none" sz="1500" dirty="0"/>
              <a:t>Brown et al. 1979. PNAS 76:1967</a:t>
            </a:r>
          </a:p>
        </p:txBody>
      </p:sp>
      <p:pic>
        <p:nvPicPr>
          <p:cNvPr id="8" name="Picture 7" descr="BrownEA1979_Fig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670" y="1337492"/>
            <a:ext cx="7060503" cy="4209331"/>
          </a:xfrm>
          <a:prstGeom prst="rect">
            <a:avLst/>
          </a:prstGeom>
        </p:spPr>
      </p:pic>
      <p:sp>
        <p:nvSpPr>
          <p:cNvPr id="9" name="Oval 8"/>
          <p:cNvSpPr>
            <a:spLocks noChangeArrowheads="1"/>
          </p:cNvSpPr>
          <p:nvPr/>
        </p:nvSpPr>
        <p:spPr bwMode="auto">
          <a:xfrm rot="2501736">
            <a:off x="3215218" y="3238414"/>
            <a:ext cx="1248833" cy="1944687"/>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fi-FI"/>
          </a:p>
        </p:txBody>
      </p:sp>
      <p:sp>
        <p:nvSpPr>
          <p:cNvPr id="11" name="Oval 9"/>
          <p:cNvSpPr>
            <a:spLocks noChangeArrowheads="1"/>
          </p:cNvSpPr>
          <p:nvPr/>
        </p:nvSpPr>
        <p:spPr bwMode="auto">
          <a:xfrm>
            <a:off x="5192500" y="2445258"/>
            <a:ext cx="3647017" cy="863600"/>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fi-FI"/>
          </a:p>
        </p:txBody>
      </p:sp>
      <p:pic>
        <p:nvPicPr>
          <p:cNvPr id="4" name="Picture 3">
            <a:extLst>
              <a:ext uri="{FF2B5EF4-FFF2-40B4-BE49-F238E27FC236}">
                <a16:creationId xmlns:a16="http://schemas.microsoft.com/office/drawing/2014/main" id="{E911E5F3-7EE9-124A-8E04-0C469D87B190}"/>
              </a:ext>
            </a:extLst>
          </p:cNvPr>
          <p:cNvPicPr>
            <a:picLocks noChangeAspect="1"/>
          </p:cNvPicPr>
          <p:nvPr/>
        </p:nvPicPr>
        <p:blipFill rotWithShape="1">
          <a:blip r:embed="rId3">
            <a:extLst>
              <a:ext uri="{28A0092B-C50C-407E-A947-70E740481C1C}">
                <a14:useLocalDpi xmlns:a14="http://schemas.microsoft.com/office/drawing/2010/main" val="0"/>
              </a:ext>
            </a:extLst>
          </a:blip>
          <a:srcRect t="35885"/>
          <a:stretch/>
        </p:blipFill>
        <p:spPr>
          <a:xfrm>
            <a:off x="1152378" y="5784110"/>
            <a:ext cx="7772400" cy="1034565"/>
          </a:xfrm>
          <a:prstGeom prst="rect">
            <a:avLst/>
          </a:prstGeom>
        </p:spPr>
      </p:pic>
    </p:spTree>
    <p:extLst>
      <p:ext uri="{BB962C8B-B14F-4D97-AF65-F5344CB8AC3E}">
        <p14:creationId xmlns:p14="http://schemas.microsoft.com/office/powerpoint/2010/main" val="23946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normAutofit/>
          </a:bodyPr>
          <a:lstStyle/>
          <a:p>
            <a:r>
              <a:rPr lang="sv-SE" dirty="0"/>
              <a:t>Saturation and long-</a:t>
            </a:r>
            <a:r>
              <a:rPr lang="sv-SE" dirty="0" err="1"/>
              <a:t>branch</a:t>
            </a:r>
            <a:r>
              <a:rPr lang="sv-SE" dirty="0"/>
              <a:t> </a:t>
            </a:r>
            <a:r>
              <a:rPr lang="sv-SE" dirty="0" err="1"/>
              <a:t>attraction</a:t>
            </a:r>
            <a:endParaRPr lang="en-US" dirty="0"/>
          </a:p>
        </p:txBody>
      </p:sp>
      <p:sp>
        <p:nvSpPr>
          <p:cNvPr id="424963" name="Rectangle 3"/>
          <p:cNvSpPr>
            <a:spLocks noGrp="1" noChangeArrowheads="1"/>
          </p:cNvSpPr>
          <p:nvPr>
            <p:ph idx="1"/>
          </p:nvPr>
        </p:nvSpPr>
        <p:spPr>
          <a:xfrm>
            <a:off x="698343" y="2268876"/>
            <a:ext cx="10177131" cy="4525963"/>
          </a:xfrm>
        </p:spPr>
        <p:txBody>
          <a:bodyPr>
            <a:normAutofit/>
          </a:bodyPr>
          <a:lstStyle/>
          <a:p>
            <a:r>
              <a:rPr lang="sv-SE" dirty="0" err="1"/>
              <a:t>Homoplasy</a:t>
            </a:r>
            <a:r>
              <a:rPr lang="sv-SE" dirty="0"/>
              <a:t> (</a:t>
            </a:r>
            <a:r>
              <a:rPr lang="sv-SE" dirty="0" err="1"/>
              <a:t>incorrectly</a:t>
            </a:r>
            <a:r>
              <a:rPr lang="sv-SE" dirty="0"/>
              <a:t> </a:t>
            </a:r>
            <a:r>
              <a:rPr lang="sv-SE" dirty="0" err="1"/>
              <a:t>inferred</a:t>
            </a:r>
            <a:r>
              <a:rPr lang="sv-SE" dirty="0"/>
              <a:t> </a:t>
            </a:r>
            <a:r>
              <a:rPr lang="sv-SE" dirty="0" err="1"/>
              <a:t>homology</a:t>
            </a:r>
            <a:r>
              <a:rPr lang="sv-SE" dirty="0"/>
              <a:t>)</a:t>
            </a:r>
          </a:p>
          <a:p>
            <a:pPr lvl="1"/>
            <a:r>
              <a:rPr lang="sv-SE" dirty="0" err="1"/>
              <a:t>One</a:t>
            </a:r>
            <a:r>
              <a:rPr lang="sv-SE" dirty="0"/>
              <a:t> </a:t>
            </a:r>
            <a:r>
              <a:rPr lang="sv-SE" dirty="0" err="1"/>
              <a:t>of</a:t>
            </a:r>
            <a:r>
              <a:rPr lang="sv-SE" dirty="0"/>
              <a:t> the </a:t>
            </a:r>
            <a:r>
              <a:rPr lang="sv-SE" dirty="0" err="1"/>
              <a:t>issues</a:t>
            </a:r>
            <a:r>
              <a:rPr lang="sv-SE" dirty="0"/>
              <a:t> </a:t>
            </a:r>
            <a:r>
              <a:rPr lang="sv-SE" dirty="0" err="1"/>
              <a:t>with</a:t>
            </a:r>
            <a:r>
              <a:rPr lang="sv-SE" dirty="0"/>
              <a:t> </a:t>
            </a:r>
            <a:r>
              <a:rPr lang="sv-SE" dirty="0" err="1"/>
              <a:t>molecular</a:t>
            </a:r>
            <a:r>
              <a:rPr lang="sv-SE" dirty="0"/>
              <a:t> data</a:t>
            </a:r>
          </a:p>
          <a:p>
            <a:pPr lvl="1"/>
            <a:r>
              <a:rPr lang="sv-SE" dirty="0" err="1"/>
              <a:t>Made</a:t>
            </a:r>
            <a:r>
              <a:rPr lang="sv-SE" dirty="0"/>
              <a:t> </a:t>
            </a:r>
            <a:r>
              <a:rPr lang="sv-SE" dirty="0" err="1"/>
              <a:t>worse</a:t>
            </a:r>
            <a:r>
              <a:rPr lang="sv-SE" dirty="0"/>
              <a:t> by </a:t>
            </a:r>
            <a:r>
              <a:rPr lang="sv-SE" dirty="0" err="1"/>
              <a:t>having</a:t>
            </a:r>
            <a:r>
              <a:rPr lang="sv-SE" dirty="0"/>
              <a:t> </a:t>
            </a:r>
            <a:r>
              <a:rPr lang="sv-SE" dirty="0" err="1"/>
              <a:t>only</a:t>
            </a:r>
            <a:r>
              <a:rPr lang="sv-SE" dirty="0"/>
              <a:t> </a:t>
            </a:r>
            <a:r>
              <a:rPr lang="sv-SE" dirty="0" err="1"/>
              <a:t>four</a:t>
            </a:r>
            <a:r>
              <a:rPr lang="sv-SE" dirty="0"/>
              <a:t> </a:t>
            </a:r>
            <a:r>
              <a:rPr lang="sv-SE" dirty="0" err="1"/>
              <a:t>characters</a:t>
            </a:r>
            <a:r>
              <a:rPr lang="sv-SE" dirty="0"/>
              <a:t> (A, C, G, T)</a:t>
            </a:r>
          </a:p>
          <a:p>
            <a:r>
              <a:rPr lang="sv-SE" dirty="0"/>
              <a:t>Long-</a:t>
            </a:r>
            <a:r>
              <a:rPr lang="sv-SE" dirty="0" err="1"/>
              <a:t>branch</a:t>
            </a:r>
            <a:r>
              <a:rPr lang="sv-SE" dirty="0"/>
              <a:t> </a:t>
            </a:r>
            <a:r>
              <a:rPr lang="sv-SE" dirty="0" err="1"/>
              <a:t>attraction</a:t>
            </a:r>
            <a:r>
              <a:rPr lang="sv-SE" dirty="0"/>
              <a:t> (LBA)</a:t>
            </a:r>
          </a:p>
          <a:p>
            <a:pPr lvl="1"/>
            <a:r>
              <a:rPr lang="sv-SE" dirty="0" err="1"/>
              <a:t>Elevated</a:t>
            </a:r>
            <a:r>
              <a:rPr lang="sv-SE" dirty="0"/>
              <a:t> rates </a:t>
            </a:r>
            <a:r>
              <a:rPr lang="sv-SE" dirty="0" err="1"/>
              <a:t>of</a:t>
            </a:r>
            <a:r>
              <a:rPr lang="sv-SE" dirty="0"/>
              <a:t> </a:t>
            </a:r>
            <a:r>
              <a:rPr lang="sv-SE" dirty="0" err="1"/>
              <a:t>molecular</a:t>
            </a:r>
            <a:r>
              <a:rPr lang="sv-SE" dirty="0"/>
              <a:t> evolution in </a:t>
            </a:r>
            <a:r>
              <a:rPr lang="sv-SE" dirty="0" err="1"/>
              <a:t>unrelated</a:t>
            </a:r>
            <a:r>
              <a:rPr lang="sv-SE" dirty="0"/>
              <a:t> </a:t>
            </a:r>
            <a:r>
              <a:rPr lang="sv-SE" dirty="0" err="1"/>
              <a:t>lineages</a:t>
            </a:r>
            <a:endParaRPr lang="sv-SE" dirty="0"/>
          </a:p>
          <a:p>
            <a:pPr lvl="1"/>
            <a:r>
              <a:rPr lang="sv-SE" dirty="0" err="1"/>
              <a:t>Sparse</a:t>
            </a:r>
            <a:r>
              <a:rPr lang="sv-SE" dirty="0"/>
              <a:t> taxon sampling leading </a:t>
            </a:r>
            <a:r>
              <a:rPr lang="sv-SE" dirty="0" err="1"/>
              <a:t>to</a:t>
            </a:r>
            <a:r>
              <a:rPr lang="sv-SE" dirty="0"/>
              <a:t> long </a:t>
            </a:r>
            <a:r>
              <a:rPr lang="sv-SE" dirty="0" err="1"/>
              <a:t>branches</a:t>
            </a:r>
            <a:endParaRPr lang="en-US" dirty="0"/>
          </a:p>
        </p:txBody>
      </p:sp>
    </p:spTree>
    <p:extLst>
      <p:ext uri="{BB962C8B-B14F-4D97-AF65-F5344CB8AC3E}">
        <p14:creationId xmlns:p14="http://schemas.microsoft.com/office/powerpoint/2010/main" val="7626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496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496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4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ctrTitle"/>
          </p:nvPr>
        </p:nvSpPr>
        <p:spPr/>
        <p:txBody>
          <a:bodyPr/>
          <a:lstStyle/>
          <a:p>
            <a:r>
              <a:rPr lang="en-US"/>
              <a:t>Data: how much is needed? </a:t>
            </a:r>
          </a:p>
        </p:txBody>
      </p:sp>
      <p:sp>
        <p:nvSpPr>
          <p:cNvPr id="560131" name="Rectangle 3"/>
          <p:cNvSpPr>
            <a:spLocks noGrp="1" noChangeArrowheads="1"/>
          </p:cNvSpPr>
          <p:nvPr>
            <p:ph type="subTitle" idx="1"/>
          </p:nvPr>
        </p:nvSpPr>
        <p:spPr>
          <a:xfrm>
            <a:off x="3503613" y="3933825"/>
            <a:ext cx="6400800" cy="1752600"/>
          </a:xfrm>
        </p:spPr>
        <p:txBody>
          <a:bodyPr/>
          <a:lstStyle/>
          <a:p>
            <a:pPr>
              <a:lnSpc>
                <a:spcPct val="80000"/>
              </a:lnSpc>
            </a:pPr>
            <a:r>
              <a:rPr lang="sv-SE" dirty="0" err="1"/>
              <a:t>more</a:t>
            </a:r>
            <a:r>
              <a:rPr lang="sv-SE" dirty="0"/>
              <a:t> </a:t>
            </a:r>
            <a:r>
              <a:rPr lang="sv-SE" dirty="0" err="1"/>
              <a:t>sequence</a:t>
            </a:r>
            <a:r>
              <a:rPr lang="sv-SE" dirty="0"/>
              <a:t> or </a:t>
            </a:r>
            <a:r>
              <a:rPr lang="sv-SE" dirty="0" err="1"/>
              <a:t>more</a:t>
            </a:r>
            <a:r>
              <a:rPr lang="sv-SE" dirty="0"/>
              <a:t> </a:t>
            </a:r>
            <a:r>
              <a:rPr lang="sv-SE" dirty="0" err="1"/>
              <a:t>individuals</a:t>
            </a:r>
            <a:r>
              <a:rPr lang="sv-SE" dirty="0"/>
              <a:t>, tens </a:t>
            </a:r>
            <a:r>
              <a:rPr lang="sv-SE" dirty="0" err="1"/>
              <a:t>of</a:t>
            </a:r>
            <a:r>
              <a:rPr lang="sv-SE" dirty="0"/>
              <a:t> genes or </a:t>
            </a:r>
            <a:r>
              <a:rPr lang="sv-SE" dirty="0" err="1"/>
              <a:t>thousands</a:t>
            </a:r>
            <a:r>
              <a:rPr lang="sv-SE" dirty="0"/>
              <a:t> </a:t>
            </a:r>
            <a:r>
              <a:rPr lang="sv-SE" dirty="0" err="1"/>
              <a:t>of</a:t>
            </a:r>
            <a:r>
              <a:rPr lang="sv-SE" dirty="0"/>
              <a:t> gene?</a:t>
            </a:r>
            <a:endParaRPr lang="en-US" dirty="0"/>
          </a:p>
        </p:txBody>
      </p:sp>
    </p:spTree>
    <p:extLst>
      <p:ext uri="{BB962C8B-B14F-4D97-AF65-F5344CB8AC3E}">
        <p14:creationId xmlns:p14="http://schemas.microsoft.com/office/powerpoint/2010/main" val="1988934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1115" y="0"/>
            <a:ext cx="4148667" cy="3543300"/>
          </a:xfrm>
          <a:prstGeom prst="rect">
            <a:avLst/>
          </a:prstGeom>
        </p:spPr>
      </p:pic>
      <p:pic>
        <p:nvPicPr>
          <p:cNvPr id="427010" name="Picture 2" descr="Del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2384" y="3719234"/>
            <a:ext cx="2495549" cy="1287463"/>
          </a:xfrm>
          <a:prstGeom prst="rect">
            <a:avLst/>
          </a:prstGeom>
          <a:noFill/>
          <a:ln w="9525">
            <a:solidFill>
              <a:schemeClr val="folHlink"/>
            </a:solidFill>
            <a:miter lim="800000"/>
            <a:headEnd/>
            <a:tailEnd/>
          </a:ln>
          <a:extLst>
            <a:ext uri="{909E8E84-426E-40dd-AFC4-6F175D3DCCD1}">
              <a14:hiddenFill xmlns="" xmlns:a14="http://schemas.microsoft.com/office/drawing/2010/main">
                <a:solidFill>
                  <a:srgbClr val="FFFFFF"/>
                </a:solidFill>
              </a14:hiddenFill>
            </a:ext>
          </a:extLst>
        </p:spPr>
      </p:pic>
      <p:pic>
        <p:nvPicPr>
          <p:cNvPr id="427012" name="Picture 4" descr="parsimonyL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741" y="1006991"/>
            <a:ext cx="4703233" cy="3355975"/>
          </a:xfrm>
          <a:prstGeom prst="rect">
            <a:avLst/>
          </a:prstGeom>
          <a:noFill/>
          <a:extLst>
            <a:ext uri="{909E8E84-426E-40dd-AFC4-6F175D3DCCD1}">
              <a14:hiddenFill xmlns="" xmlns:a14="http://schemas.microsoft.com/office/drawing/2010/main">
                <a:solidFill>
                  <a:srgbClr val="FFFFFF"/>
                </a:solidFill>
              </a14:hiddenFill>
            </a:ext>
          </a:extLst>
        </p:spPr>
      </p:pic>
      <p:sp>
        <p:nvSpPr>
          <p:cNvPr id="427014" name="Text Box 6"/>
          <p:cNvSpPr txBox="1">
            <a:spLocks noChangeArrowheads="1"/>
          </p:cNvSpPr>
          <p:nvPr/>
        </p:nvSpPr>
        <p:spPr bwMode="auto">
          <a:xfrm>
            <a:off x="297104" y="4451628"/>
            <a:ext cx="11750829" cy="16927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ts val="0"/>
              </a:spcBef>
            </a:pPr>
            <a:r>
              <a:rPr lang="sv-SE" b="1" dirty="0" err="1">
                <a:latin typeface="Lucida Sans Unicode" charset="0"/>
                <a:ea typeface="Lucida Sans Unicode" charset="0"/>
                <a:cs typeface="Lucida Sans Unicode" charset="0"/>
              </a:rPr>
              <a:t>Based</a:t>
            </a:r>
            <a:r>
              <a:rPr lang="sv-SE" b="1" dirty="0">
                <a:latin typeface="Lucida Sans Unicode" charset="0"/>
                <a:ea typeface="Lucida Sans Unicode" charset="0"/>
                <a:cs typeface="Lucida Sans Unicode" charset="0"/>
              </a:rPr>
              <a:t> on 18S, 28S, and </a:t>
            </a:r>
            <a:r>
              <a:rPr lang="sv-SE" b="1" dirty="0" err="1">
                <a:latin typeface="Lucida Sans Unicode" charset="0"/>
                <a:ea typeface="Lucida Sans Unicode" charset="0"/>
                <a:cs typeface="Lucida Sans Unicode" charset="0"/>
              </a:rPr>
              <a:t>morphology</a:t>
            </a:r>
            <a:r>
              <a:rPr lang="sv-SE" b="1" dirty="0">
                <a:latin typeface="Lucida Sans Unicode" charset="0"/>
                <a:ea typeface="Lucida Sans Unicode" charset="0"/>
                <a:cs typeface="Lucida Sans Unicode" charset="0"/>
              </a:rPr>
              <a:t> </a:t>
            </a:r>
          </a:p>
          <a:p>
            <a:pPr eaLnBrk="0" hangingPunct="0">
              <a:spcBef>
                <a:spcPts val="0"/>
              </a:spcBef>
            </a:pPr>
            <a:r>
              <a:rPr lang="sv-SE" sz="1400" b="1" dirty="0">
                <a:latin typeface="Lucida Sans Unicode" charset="0"/>
                <a:ea typeface="Lucida Sans Unicode" charset="0"/>
                <a:cs typeface="Lucida Sans Unicode" charset="0"/>
              </a:rPr>
              <a:t>(</a:t>
            </a:r>
            <a:r>
              <a:rPr lang="sv-SE" sz="1400" b="1" dirty="0" err="1">
                <a:latin typeface="Lucida Sans Unicode" charset="0"/>
                <a:ea typeface="Lucida Sans Unicode" charset="0"/>
                <a:cs typeface="Lucida Sans Unicode" charset="0"/>
              </a:rPr>
              <a:t>Whiting</a:t>
            </a:r>
            <a:r>
              <a:rPr lang="sv-SE" sz="1400" b="1" dirty="0">
                <a:latin typeface="Lucida Sans Unicode" charset="0"/>
                <a:ea typeface="Lucida Sans Unicode" charset="0"/>
                <a:cs typeface="Lucida Sans Unicode" charset="0"/>
              </a:rPr>
              <a:t> &amp; Wheeler 1994) </a:t>
            </a:r>
          </a:p>
          <a:p>
            <a:pPr eaLnBrk="0" hangingPunct="0">
              <a:spcBef>
                <a:spcPts val="0"/>
              </a:spcBef>
            </a:pPr>
            <a:endParaRPr lang="sv-SE" sz="1400" b="1" dirty="0">
              <a:latin typeface="Lucida Sans Unicode" charset="0"/>
              <a:ea typeface="Lucida Sans Unicode" charset="0"/>
              <a:cs typeface="Lucida Sans Unicode" charset="0"/>
            </a:endParaRPr>
          </a:p>
          <a:p>
            <a:pPr eaLnBrk="0" hangingPunct="0">
              <a:spcBef>
                <a:spcPts val="0"/>
              </a:spcBef>
            </a:pPr>
            <a:endParaRPr lang="sv-SE" sz="1400" b="1" dirty="0">
              <a:latin typeface="Lucida Sans Unicode" charset="0"/>
              <a:ea typeface="Lucida Sans Unicode" charset="0"/>
              <a:cs typeface="Lucida Sans Unicode" charset="0"/>
            </a:endParaRPr>
          </a:p>
          <a:p>
            <a:pPr eaLnBrk="0" hangingPunct="0">
              <a:spcBef>
                <a:spcPts val="0"/>
              </a:spcBef>
            </a:pPr>
            <a:endParaRPr lang="sv-SE" sz="1400" b="1" dirty="0">
              <a:latin typeface="Lucida Sans Unicode" charset="0"/>
              <a:ea typeface="Lucida Sans Unicode" charset="0"/>
              <a:cs typeface="Lucida Sans Unicode" charset="0"/>
            </a:endParaRPr>
          </a:p>
          <a:p>
            <a:pPr eaLnBrk="0" hangingPunct="0">
              <a:spcBef>
                <a:spcPct val="50000"/>
              </a:spcBef>
            </a:pPr>
            <a:r>
              <a:rPr lang="sv-SE" sz="2000" b="1" dirty="0">
                <a:latin typeface="Lucida Sans Unicode" charset="0"/>
                <a:ea typeface="Lucida Sans Unicode" charset="0"/>
                <a:cs typeface="Lucida Sans Unicode" charset="0"/>
              </a:rPr>
              <a:t>In 2012, </a:t>
            </a:r>
            <a:r>
              <a:rPr lang="sv-SE" sz="2000" b="1" dirty="0" err="1">
                <a:latin typeface="Lucida Sans Unicode" charset="0"/>
                <a:ea typeface="Lucida Sans Unicode" charset="0"/>
                <a:cs typeface="Lucida Sans Unicode" charset="0"/>
              </a:rPr>
              <a:t>question</a:t>
            </a:r>
            <a:r>
              <a:rPr lang="sv-SE" sz="2000" b="1" dirty="0">
                <a:latin typeface="Lucida Sans Unicode" charset="0"/>
                <a:ea typeface="Lucida Sans Unicode" charset="0"/>
                <a:cs typeface="Lucida Sans Unicode" charset="0"/>
              </a:rPr>
              <a:t> </a:t>
            </a:r>
            <a:r>
              <a:rPr lang="sv-SE" sz="2000" b="1" dirty="0" err="1">
                <a:latin typeface="Lucida Sans Unicode" charset="0"/>
                <a:ea typeface="Lucida Sans Unicode" charset="0"/>
                <a:cs typeface="Lucida Sans Unicode" charset="0"/>
              </a:rPr>
              <a:t>finally</a:t>
            </a:r>
            <a:r>
              <a:rPr lang="sv-SE" sz="2000" b="1" dirty="0">
                <a:latin typeface="Lucida Sans Unicode" charset="0"/>
                <a:ea typeface="Lucida Sans Unicode" charset="0"/>
                <a:cs typeface="Lucida Sans Unicode" charset="0"/>
              </a:rPr>
              <a:t> </a:t>
            </a:r>
            <a:r>
              <a:rPr lang="sv-SE" sz="2000" b="1" dirty="0" err="1">
                <a:latin typeface="Lucida Sans Unicode" charset="0"/>
                <a:ea typeface="Lucida Sans Unicode" charset="0"/>
                <a:cs typeface="Lucida Sans Unicode" charset="0"/>
              </a:rPr>
              <a:t>resolved</a:t>
            </a:r>
            <a:r>
              <a:rPr lang="sv-SE" sz="2000" b="1" dirty="0">
                <a:latin typeface="Lucida Sans Unicode" charset="0"/>
                <a:ea typeface="Lucida Sans Unicode" charset="0"/>
                <a:cs typeface="Lucida Sans Unicode" charset="0"/>
              </a:rPr>
              <a:t> </a:t>
            </a:r>
            <a:r>
              <a:rPr lang="sv-SE" sz="2000" b="1" dirty="0" err="1">
                <a:latin typeface="Lucida Sans Unicode" charset="0"/>
                <a:ea typeface="Lucida Sans Unicode" charset="0"/>
                <a:cs typeface="Lucida Sans Unicode" charset="0"/>
              </a:rPr>
              <a:t>with</a:t>
            </a:r>
            <a:r>
              <a:rPr lang="sv-SE" sz="2000" b="1" dirty="0">
                <a:latin typeface="Lucida Sans Unicode" charset="0"/>
                <a:ea typeface="Lucida Sans Unicode" charset="0"/>
                <a:cs typeface="Lucida Sans Unicode" charset="0"/>
              </a:rPr>
              <a:t> data from 13 </a:t>
            </a:r>
            <a:r>
              <a:rPr lang="sv-SE" sz="2000" b="1" dirty="0" err="1">
                <a:latin typeface="Lucida Sans Unicode" charset="0"/>
                <a:ea typeface="Lucida Sans Unicode" charset="0"/>
                <a:cs typeface="Lucida Sans Unicode" charset="0"/>
              </a:rPr>
              <a:t>insect</a:t>
            </a:r>
            <a:r>
              <a:rPr lang="sv-SE" sz="2000" b="1" dirty="0">
                <a:latin typeface="Lucida Sans Unicode" charset="0"/>
                <a:ea typeface="Lucida Sans Unicode" charset="0"/>
                <a:cs typeface="Lucida Sans Unicode" charset="0"/>
              </a:rPr>
              <a:t> </a:t>
            </a:r>
            <a:r>
              <a:rPr lang="sv-SE" sz="2000" b="1" dirty="0" err="1">
                <a:latin typeface="Lucida Sans Unicode" charset="0"/>
                <a:ea typeface="Lucida Sans Unicode" charset="0"/>
                <a:cs typeface="Lucida Sans Unicode" charset="0"/>
              </a:rPr>
              <a:t>genomes</a:t>
            </a:r>
            <a:r>
              <a:rPr lang="sv-SE" sz="2000" b="1" dirty="0">
                <a:latin typeface="Lucida Sans Unicode" charset="0"/>
                <a:ea typeface="Lucida Sans Unicode" charset="0"/>
                <a:cs typeface="Lucida Sans Unicode" charset="0"/>
              </a:rPr>
              <a:t> (18 mill. </a:t>
            </a:r>
            <a:r>
              <a:rPr lang="sv-SE" sz="2000" b="1" dirty="0" err="1">
                <a:latin typeface="Lucida Sans Unicode" charset="0"/>
                <a:ea typeface="Lucida Sans Unicode" charset="0"/>
                <a:cs typeface="Lucida Sans Unicode" charset="0"/>
              </a:rPr>
              <a:t>nucleotides</a:t>
            </a:r>
            <a:r>
              <a:rPr lang="sv-SE" sz="2000" b="1" dirty="0">
                <a:latin typeface="Lucida Sans Unicode" charset="0"/>
                <a:ea typeface="Lucida Sans Unicode" charset="0"/>
                <a:cs typeface="Lucida Sans Unicode" charset="0"/>
              </a:rPr>
              <a:t>)</a:t>
            </a:r>
            <a:endParaRPr lang="en-US" sz="2400" b="1" dirty="0">
              <a:latin typeface="Lucida Sans Unicode" charset="0"/>
              <a:ea typeface="Lucida Sans Unicode" charset="0"/>
              <a:cs typeface="Lucida Sans Unicode" charset="0"/>
            </a:endParaRPr>
          </a:p>
        </p:txBody>
      </p:sp>
      <p:sp>
        <p:nvSpPr>
          <p:cNvPr id="8" name="Rectangle 2"/>
          <p:cNvSpPr txBox="1">
            <a:spLocks noChangeArrowheads="1"/>
          </p:cNvSpPr>
          <p:nvPr/>
        </p:nvSpPr>
        <p:spPr>
          <a:xfrm>
            <a:off x="623392" y="120650"/>
            <a:ext cx="8256917" cy="860078"/>
          </a:xfrm>
          <a:prstGeom prst="rect">
            <a:avLst/>
          </a:prstGeom>
        </p:spPr>
        <p:txBody>
          <a:bodyPr>
            <a:normAutofit fontScale="97500"/>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auto">
              <a:spcAft>
                <a:spcPts val="0"/>
              </a:spcAft>
            </a:pPr>
            <a:r>
              <a:rPr lang="sv-SE" sz="3600" dirty="0" err="1">
                <a:solidFill>
                  <a:srgbClr val="000000"/>
                </a:solidFill>
              </a:rPr>
              <a:t>Classical</a:t>
            </a:r>
            <a:r>
              <a:rPr lang="sv-SE" sz="3600" dirty="0">
                <a:solidFill>
                  <a:srgbClr val="000000"/>
                </a:solidFill>
              </a:rPr>
              <a:t> LBA </a:t>
            </a:r>
            <a:r>
              <a:rPr lang="sv-SE" sz="3600" dirty="0" err="1">
                <a:solidFill>
                  <a:srgbClr val="000000"/>
                </a:solidFill>
              </a:rPr>
              <a:t>example</a:t>
            </a:r>
            <a:endParaRPr lang="en-US" sz="3600" dirty="0">
              <a:solidFill>
                <a:srgbClr val="000000"/>
              </a:solidFill>
            </a:endParaRPr>
          </a:p>
        </p:txBody>
      </p:sp>
      <p:sp>
        <p:nvSpPr>
          <p:cNvPr id="9" name="Text Box 6"/>
          <p:cNvSpPr txBox="1">
            <a:spLocks noChangeArrowheads="1"/>
          </p:cNvSpPr>
          <p:nvPr/>
        </p:nvSpPr>
        <p:spPr bwMode="auto">
          <a:xfrm>
            <a:off x="10992544" y="3352242"/>
            <a:ext cx="122723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sv-SE" sz="1200" b="1" dirty="0" err="1">
                <a:latin typeface="Lucida Sans Unicode" charset="0"/>
                <a:ea typeface="Lucida Sans Unicode" charset="0"/>
                <a:cs typeface="Lucida Sans Unicode" charset="0"/>
              </a:rPr>
              <a:t>Wikipedia</a:t>
            </a:r>
            <a:endParaRPr lang="en-US" sz="1200" b="1" dirty="0">
              <a:latin typeface="Lucida Sans Unicode" charset="0"/>
              <a:ea typeface="Lucida Sans Unicode" charset="0"/>
              <a:cs typeface="Lucida Sans Unicode" charset="0"/>
            </a:endParaRPr>
          </a:p>
        </p:txBody>
      </p:sp>
      <p:sp>
        <p:nvSpPr>
          <p:cNvPr id="4" name="TextBox 3"/>
          <p:cNvSpPr txBox="1"/>
          <p:nvPr/>
        </p:nvSpPr>
        <p:spPr>
          <a:xfrm>
            <a:off x="2543605" y="2276872"/>
            <a:ext cx="1748747" cy="523220"/>
          </a:xfrm>
          <a:prstGeom prst="rect">
            <a:avLst/>
          </a:prstGeom>
          <a:solidFill>
            <a:srgbClr val="FF9933"/>
          </a:solidFill>
        </p:spPr>
        <p:txBody>
          <a:bodyPr wrap="square" rtlCol="0">
            <a:spAutoFit/>
          </a:bodyPr>
          <a:lstStyle/>
          <a:p>
            <a:r>
              <a:rPr lang="en-GB" sz="1400" b="1" dirty="0">
                <a:latin typeface="Lucida Sans Unicode" charset="0"/>
                <a:ea typeface="Lucida Sans Unicode" charset="0"/>
                <a:cs typeface="Lucida Sans Unicode" charset="0"/>
              </a:rPr>
              <a:t>Beetles </a:t>
            </a:r>
            <a:r>
              <a:rPr lang="en-GB" sz="1400" b="1">
                <a:latin typeface="Lucida Sans Unicode" charset="0"/>
                <a:ea typeface="Lucida Sans Unicode" charset="0"/>
                <a:cs typeface="Lucida Sans Unicode" charset="0"/>
              </a:rPr>
              <a:t>(</a:t>
            </a:r>
            <a:r>
              <a:rPr lang="en-GB" sz="1400" b="1" dirty="0" err="1">
                <a:latin typeface="Lucida Sans Unicode" charset="0"/>
                <a:ea typeface="Lucida Sans Unicode" charset="0"/>
                <a:cs typeface="Lucida Sans Unicode" charset="0"/>
              </a:rPr>
              <a:t>Coleoptera</a:t>
            </a:r>
            <a:r>
              <a:rPr lang="en-GB" sz="1400" b="1" dirty="0">
                <a:latin typeface="Lucida Sans Unicode" charset="0"/>
                <a:ea typeface="Lucida Sans Unicode" charset="0"/>
                <a:cs typeface="Lucida Sans Unicode" charset="0"/>
              </a:rPr>
              <a:t>)</a:t>
            </a:r>
          </a:p>
        </p:txBody>
      </p:sp>
      <p:sp>
        <p:nvSpPr>
          <p:cNvPr id="11" name="TextBox 10"/>
          <p:cNvSpPr txBox="1"/>
          <p:nvPr/>
        </p:nvSpPr>
        <p:spPr>
          <a:xfrm>
            <a:off x="4751851" y="1681882"/>
            <a:ext cx="1304213" cy="523220"/>
          </a:xfrm>
          <a:prstGeom prst="rect">
            <a:avLst/>
          </a:prstGeom>
          <a:solidFill>
            <a:srgbClr val="FFFF00"/>
          </a:solidFill>
        </p:spPr>
        <p:txBody>
          <a:bodyPr wrap="square" rtlCol="0">
            <a:spAutoFit/>
          </a:bodyPr>
          <a:lstStyle/>
          <a:p>
            <a:r>
              <a:rPr lang="en-GB" sz="1400" b="1">
                <a:latin typeface="Lucida Sans Unicode" charset="0"/>
                <a:ea typeface="Lucida Sans Unicode" charset="0"/>
                <a:cs typeface="Lucida Sans Unicode" charset="0"/>
              </a:rPr>
              <a:t>Flies (</a:t>
            </a:r>
            <a:r>
              <a:rPr lang="en-GB" sz="1400" b="1" dirty="0" err="1">
                <a:latin typeface="Lucida Sans Unicode" charset="0"/>
                <a:ea typeface="Lucida Sans Unicode" charset="0"/>
                <a:cs typeface="Lucida Sans Unicode" charset="0"/>
              </a:rPr>
              <a:t>Diptera</a:t>
            </a:r>
            <a:r>
              <a:rPr lang="en-GB" sz="1400" b="1" dirty="0">
                <a:latin typeface="Lucida Sans Unicode" charset="0"/>
                <a:ea typeface="Lucida Sans Unicode" charset="0"/>
                <a:cs typeface="Lucida Sans Unicode" charset="0"/>
              </a:rPr>
              <a:t>)</a:t>
            </a:r>
          </a:p>
        </p:txBody>
      </p:sp>
      <p:pic>
        <p:nvPicPr>
          <p:cNvPr id="5" name="Picture 4" descr="Chrysolina fastuosa light bg_smal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9990" y="3645025"/>
            <a:ext cx="3405305" cy="1296144"/>
          </a:xfrm>
          <a:prstGeom prst="rect">
            <a:avLst/>
          </a:prstGeom>
        </p:spPr>
      </p:pic>
      <p:sp>
        <p:nvSpPr>
          <p:cNvPr id="12" name="Text Box 6"/>
          <p:cNvSpPr txBox="1">
            <a:spLocks noChangeArrowheads="1"/>
          </p:cNvSpPr>
          <p:nvPr/>
        </p:nvSpPr>
        <p:spPr bwMode="auto">
          <a:xfrm>
            <a:off x="6288021" y="4797153"/>
            <a:ext cx="3264363"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sv-SE" sz="1200" b="1" dirty="0">
                <a:latin typeface="Lucida Sans Unicode" charset="0"/>
                <a:ea typeface="Lucida Sans Unicode" charset="0"/>
                <a:cs typeface="Lucida Sans Unicode" charset="0"/>
              </a:rPr>
              <a:t>Photo by C. Fägerström</a:t>
            </a:r>
            <a:endParaRPr lang="en-US" sz="1200" b="1" dirty="0">
              <a:latin typeface="Lucida Sans Unicode" charset="0"/>
              <a:ea typeface="Lucida Sans Unicode" charset="0"/>
              <a:cs typeface="Lucida Sans Unicode" charset="0"/>
            </a:endParaRPr>
          </a:p>
        </p:txBody>
      </p:sp>
    </p:spTree>
    <p:extLst>
      <p:ext uri="{BB962C8B-B14F-4D97-AF65-F5344CB8AC3E}">
        <p14:creationId xmlns:p14="http://schemas.microsoft.com/office/powerpoint/2010/main" val="825868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4667" y="906636"/>
            <a:ext cx="9482667" cy="3302000"/>
          </a:xfrm>
          <a:prstGeom prst="rect">
            <a:avLst/>
          </a:prstGeom>
        </p:spPr>
      </p:pic>
      <p:sp>
        <p:nvSpPr>
          <p:cNvPr id="3" name="TextBox 2"/>
          <p:cNvSpPr txBox="1"/>
          <p:nvPr/>
        </p:nvSpPr>
        <p:spPr>
          <a:xfrm>
            <a:off x="846667" y="4335636"/>
            <a:ext cx="10160000" cy="317500"/>
          </a:xfrm>
          <a:prstGeom prst="rect">
            <a:avLst/>
          </a:prstGeom>
        </p:spPr>
        <p:txBody>
          <a:bodyPr/>
          <a:lstStyle/>
          <a:p>
            <a:r>
              <a:rPr lang="en-US" sz="1000" i="0" baseline="0">
                <a:latin typeface="Arial"/>
              </a:rPr>
              <a:t> Figure 1. Evolutionary Origin of Twisted-Wing Parasites Inferred from Genomic Evidence(A) Mengenilla moldrzyki male in lateral (top; scale bar represents 1 mm) and frontal (bottom; scale bar represents 500 μm) view (colored SEM micrographs; wings in gray, comp...</a:t>
            </a:r>
          </a:p>
        </p:txBody>
      </p:sp>
      <p:sp>
        <p:nvSpPr>
          <p:cNvPr id="4" name="TextBox 3"/>
          <p:cNvSpPr txBox="1"/>
          <p:nvPr/>
        </p:nvSpPr>
        <p:spPr>
          <a:xfrm>
            <a:off x="846667" y="4889500"/>
            <a:ext cx="10160000" cy="254000"/>
          </a:xfrm>
          <a:prstGeom prst="rect">
            <a:avLst/>
          </a:prstGeom>
        </p:spPr>
        <p:txBody>
          <a:bodyPr/>
          <a:lstStyle/>
          <a:p>
            <a:r>
              <a:rPr lang="en-US" sz="1600" b="1" dirty="0">
                <a:latin typeface="Arial"/>
              </a:rPr>
              <a:t>Oliver </a:t>
            </a:r>
            <a:r>
              <a:rPr lang="en-US" sz="1600" b="1" dirty="0" err="1">
                <a:latin typeface="Arial"/>
              </a:rPr>
              <a:t>Niehuis</a:t>
            </a:r>
            <a:r>
              <a:rPr lang="en-US" sz="1200" dirty="0">
                <a:latin typeface="Arial"/>
              </a:rPr>
              <a:t>,  </a:t>
            </a:r>
            <a:r>
              <a:rPr lang="en-US" sz="1200" dirty="0" err="1">
                <a:latin typeface="Arial"/>
              </a:rPr>
              <a:t>Gerrit</a:t>
            </a:r>
            <a:r>
              <a:rPr lang="en-US" sz="1200" dirty="0">
                <a:latin typeface="Arial"/>
              </a:rPr>
              <a:t> </a:t>
            </a:r>
            <a:r>
              <a:rPr lang="en-US" sz="1200" dirty="0" err="1">
                <a:latin typeface="Arial"/>
              </a:rPr>
              <a:t>Hartig</a:t>
            </a:r>
            <a:r>
              <a:rPr lang="en-US" sz="1200" dirty="0">
                <a:latin typeface="Arial"/>
              </a:rPr>
              <a:t>,  Sonja </a:t>
            </a:r>
            <a:r>
              <a:rPr lang="en-US" sz="1200" dirty="0" err="1">
                <a:latin typeface="Arial"/>
              </a:rPr>
              <a:t>Grath</a:t>
            </a:r>
            <a:r>
              <a:rPr lang="en-US" sz="1200" dirty="0">
                <a:latin typeface="Arial"/>
              </a:rPr>
              <a:t>,  Hans Pohl,  </a:t>
            </a:r>
            <a:r>
              <a:rPr lang="en-US" sz="1200" dirty="0" err="1">
                <a:latin typeface="Arial"/>
              </a:rPr>
              <a:t>Jörg</a:t>
            </a:r>
            <a:r>
              <a:rPr lang="en-US" sz="1200" dirty="0">
                <a:latin typeface="Arial"/>
              </a:rPr>
              <a:t> Lehmann,  Hakim </a:t>
            </a:r>
            <a:r>
              <a:rPr lang="en-US" sz="1200" dirty="0" err="1">
                <a:latin typeface="Arial"/>
              </a:rPr>
              <a:t>Tafer</a:t>
            </a:r>
            <a:r>
              <a:rPr lang="en-US" sz="1200" dirty="0">
                <a:latin typeface="Arial"/>
              </a:rPr>
              <a:t>,  Alexander </a:t>
            </a:r>
            <a:r>
              <a:rPr lang="en-US" sz="1200" dirty="0" err="1">
                <a:latin typeface="Arial"/>
              </a:rPr>
              <a:t>Donath</a:t>
            </a:r>
            <a:r>
              <a:rPr lang="en-US" sz="1200" dirty="0">
                <a:latin typeface="Arial"/>
              </a:rPr>
              <a:t>,  </a:t>
            </a:r>
            <a:r>
              <a:rPr lang="en-US" sz="1200" dirty="0" err="1">
                <a:latin typeface="Arial"/>
              </a:rPr>
              <a:t>Veiko</a:t>
            </a:r>
            <a:r>
              <a:rPr lang="en-US" sz="1200" dirty="0">
                <a:latin typeface="Arial"/>
              </a:rPr>
              <a:t> Krauss,  Carina </a:t>
            </a:r>
            <a:r>
              <a:rPr lang="en-US" sz="1200" dirty="0" err="1">
                <a:latin typeface="Arial"/>
              </a:rPr>
              <a:t>Eisenhardt</a:t>
            </a:r>
            <a:r>
              <a:rPr lang="en-US" sz="1200" dirty="0">
                <a:latin typeface="Arial"/>
              </a:rPr>
              <a:t>,  Jana </a:t>
            </a:r>
            <a:r>
              <a:rPr lang="en-US" sz="1200" dirty="0" err="1">
                <a:latin typeface="Arial"/>
              </a:rPr>
              <a:t>Hertel</a:t>
            </a:r>
            <a:r>
              <a:rPr lang="en-US" sz="1200" dirty="0">
                <a:latin typeface="Arial"/>
              </a:rPr>
              <a:t>,  </a:t>
            </a:r>
            <a:r>
              <a:rPr lang="en-US" sz="1200" dirty="0" err="1">
                <a:latin typeface="Arial"/>
              </a:rPr>
              <a:t>Malte</a:t>
            </a:r>
            <a:r>
              <a:rPr lang="en-US" sz="1200" dirty="0">
                <a:latin typeface="Arial"/>
              </a:rPr>
              <a:t> Petersen,  </a:t>
            </a:r>
            <a:r>
              <a:rPr lang="en-US" sz="1200" dirty="0" err="1">
                <a:latin typeface="Arial"/>
              </a:rPr>
              <a:t>Christoph</a:t>
            </a:r>
            <a:r>
              <a:rPr lang="en-US" sz="1200" dirty="0">
                <a:latin typeface="Arial"/>
              </a:rPr>
              <a:t> Mayer,  Karen </a:t>
            </a:r>
            <a:r>
              <a:rPr lang="en-US" sz="1200" dirty="0" err="1">
                <a:latin typeface="Arial"/>
              </a:rPr>
              <a:t>Meusemann</a:t>
            </a:r>
            <a:r>
              <a:rPr lang="en-US" sz="1200" dirty="0">
                <a:latin typeface="Arial"/>
              </a:rPr>
              <a:t>,  Ralph S. Peters...</a:t>
            </a:r>
          </a:p>
        </p:txBody>
      </p:sp>
      <p:sp>
        <p:nvSpPr>
          <p:cNvPr id="5" name="TextBox 4"/>
          <p:cNvSpPr txBox="1"/>
          <p:nvPr/>
        </p:nvSpPr>
        <p:spPr>
          <a:xfrm>
            <a:off x="846667" y="5602312"/>
            <a:ext cx="10160000" cy="635000"/>
          </a:xfrm>
          <a:prstGeom prst="rect">
            <a:avLst/>
          </a:prstGeom>
        </p:spPr>
        <p:txBody>
          <a:bodyPr/>
          <a:lstStyle/>
          <a:p>
            <a:r>
              <a:rPr lang="en-US" b="1" i="0" baseline="0" dirty="0">
                <a:latin typeface="Arial"/>
              </a:rPr>
              <a:t>Genomic and Morphological Evidence Converge to Resolve the Enigma of </a:t>
            </a:r>
            <a:r>
              <a:rPr lang="en-US" b="1" i="0" baseline="0" dirty="0" err="1">
                <a:latin typeface="Arial"/>
              </a:rPr>
              <a:t>Strepsiptera</a:t>
            </a:r>
            <a:endParaRPr lang="en-US" b="1" i="0" baseline="0" dirty="0">
              <a:latin typeface="Arial"/>
            </a:endParaRPr>
          </a:p>
        </p:txBody>
      </p:sp>
      <p:sp>
        <p:nvSpPr>
          <p:cNvPr id="6" name="TextBox 5"/>
          <p:cNvSpPr txBox="1"/>
          <p:nvPr/>
        </p:nvSpPr>
        <p:spPr>
          <a:xfrm>
            <a:off x="846667" y="6381328"/>
            <a:ext cx="10160000" cy="254000"/>
          </a:xfrm>
          <a:prstGeom prst="rect">
            <a:avLst/>
          </a:prstGeom>
        </p:spPr>
        <p:txBody>
          <a:bodyPr/>
          <a:lstStyle/>
          <a:p>
            <a:r>
              <a:rPr lang="en-US" sz="2000" b="1" dirty="0">
                <a:latin typeface="Arial"/>
              </a:rPr>
              <a:t>Current Biology, Volume 22, Issue 14, 2012, 1309–1313</a:t>
            </a:r>
          </a:p>
        </p:txBody>
      </p:sp>
      <p:sp>
        <p:nvSpPr>
          <p:cNvPr id="7" name="Rectangle 2"/>
          <p:cNvSpPr txBox="1">
            <a:spLocks noChangeArrowheads="1"/>
          </p:cNvSpPr>
          <p:nvPr/>
        </p:nvSpPr>
        <p:spPr>
          <a:xfrm>
            <a:off x="623392" y="120650"/>
            <a:ext cx="11041227" cy="860078"/>
          </a:xfrm>
          <a:prstGeom prst="rect">
            <a:avLst/>
          </a:prstGeom>
        </p:spPr>
        <p:txBody>
          <a:bodyPr>
            <a:normAutofit fontScale="97500"/>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auto">
              <a:spcAft>
                <a:spcPts val="0"/>
              </a:spcAft>
            </a:pPr>
            <a:r>
              <a:rPr lang="sv-SE" sz="3600" dirty="0" err="1">
                <a:solidFill>
                  <a:srgbClr val="000000"/>
                </a:solidFill>
              </a:rPr>
              <a:t>Strepsiptera</a:t>
            </a:r>
            <a:r>
              <a:rPr lang="sv-SE" sz="3600" dirty="0">
                <a:solidFill>
                  <a:srgbClr val="000000"/>
                </a:solidFill>
              </a:rPr>
              <a:t> </a:t>
            </a:r>
            <a:r>
              <a:rPr lang="sv-SE" sz="3600" dirty="0" err="1">
                <a:solidFill>
                  <a:srgbClr val="000000"/>
                </a:solidFill>
              </a:rPr>
              <a:t>are</a:t>
            </a:r>
            <a:r>
              <a:rPr lang="sv-SE" sz="3600" dirty="0">
                <a:solidFill>
                  <a:srgbClr val="000000"/>
                </a:solidFill>
              </a:rPr>
              <a:t> </a:t>
            </a:r>
            <a:r>
              <a:rPr lang="sv-SE" sz="3600" dirty="0" err="1">
                <a:solidFill>
                  <a:srgbClr val="000000"/>
                </a:solidFill>
              </a:rPr>
              <a:t>sister</a:t>
            </a:r>
            <a:r>
              <a:rPr lang="sv-SE" sz="3600" dirty="0">
                <a:solidFill>
                  <a:srgbClr val="000000"/>
                </a:solidFill>
              </a:rPr>
              <a:t> to </a:t>
            </a:r>
            <a:r>
              <a:rPr lang="sv-SE" sz="3600" dirty="0" err="1">
                <a:solidFill>
                  <a:srgbClr val="000000"/>
                </a:solidFill>
              </a:rPr>
              <a:t>beetles</a:t>
            </a:r>
            <a:endParaRPr lang="en-US" sz="3600" dirty="0">
              <a:solidFill>
                <a:srgbClr val="000000"/>
              </a:solidFill>
            </a:endParaRPr>
          </a:p>
        </p:txBody>
      </p:sp>
    </p:spTree>
    <p:extLst>
      <p:ext uri="{BB962C8B-B14F-4D97-AF65-F5344CB8AC3E}">
        <p14:creationId xmlns:p14="http://schemas.microsoft.com/office/powerpoint/2010/main" val="3385959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143339" y="274638"/>
            <a:ext cx="12048661" cy="1143000"/>
          </a:xfrm>
        </p:spPr>
        <p:txBody>
          <a:bodyPr>
            <a:normAutofit/>
          </a:bodyPr>
          <a:lstStyle/>
          <a:p>
            <a:r>
              <a:rPr lang="sv-SE" dirty="0" err="1"/>
              <a:t>What</a:t>
            </a:r>
            <a:r>
              <a:rPr lang="sv-SE" dirty="0"/>
              <a:t> </a:t>
            </a:r>
            <a:r>
              <a:rPr lang="sv-SE" dirty="0" err="1"/>
              <a:t>can</a:t>
            </a:r>
            <a:r>
              <a:rPr lang="sv-SE" dirty="0"/>
              <a:t> </a:t>
            </a:r>
            <a:r>
              <a:rPr lang="sv-SE" dirty="0" err="1"/>
              <a:t>we</a:t>
            </a:r>
            <a:r>
              <a:rPr lang="sv-SE" dirty="0"/>
              <a:t> do </a:t>
            </a:r>
            <a:r>
              <a:rPr lang="sv-SE" dirty="0" err="1"/>
              <a:t>about</a:t>
            </a:r>
            <a:r>
              <a:rPr lang="sv-SE" dirty="0"/>
              <a:t> </a:t>
            </a:r>
            <a:r>
              <a:rPr lang="sv-SE" dirty="0" err="1"/>
              <a:t>saturation</a:t>
            </a:r>
            <a:r>
              <a:rPr lang="sv-SE" dirty="0"/>
              <a:t>/LBA?</a:t>
            </a:r>
            <a:endParaRPr lang="en-US" dirty="0"/>
          </a:p>
        </p:txBody>
      </p:sp>
      <p:sp>
        <p:nvSpPr>
          <p:cNvPr id="431107" name="Rectangle 3"/>
          <p:cNvSpPr>
            <a:spLocks noGrp="1" noChangeArrowheads="1"/>
          </p:cNvSpPr>
          <p:nvPr>
            <p:ph idx="1"/>
          </p:nvPr>
        </p:nvSpPr>
        <p:spPr>
          <a:xfrm>
            <a:off x="527381" y="1481328"/>
            <a:ext cx="11521280" cy="4900000"/>
          </a:xfrm>
        </p:spPr>
        <p:txBody>
          <a:bodyPr>
            <a:noAutofit/>
          </a:bodyPr>
          <a:lstStyle/>
          <a:p>
            <a:pPr>
              <a:lnSpc>
                <a:spcPts val="3200"/>
              </a:lnSpc>
            </a:pPr>
            <a:r>
              <a:rPr lang="sv-SE" sz="2800" dirty="0" err="1"/>
              <a:t>Modelling DNA evolution</a:t>
            </a:r>
          </a:p>
          <a:p>
            <a:pPr>
              <a:lnSpc>
                <a:spcPts val="3200"/>
              </a:lnSpc>
            </a:pPr>
            <a:r>
              <a:rPr lang="sv-SE" sz="2800" dirty="0" err="1"/>
              <a:t>Taxon</a:t>
            </a:r>
            <a:r>
              <a:rPr lang="sv-SE" sz="2800" dirty="0"/>
              <a:t> sampling is </a:t>
            </a:r>
            <a:r>
              <a:rPr lang="sv-SE" sz="2800" dirty="0" err="1"/>
              <a:t>important</a:t>
            </a:r>
            <a:r>
              <a:rPr lang="sv-SE" sz="2800" dirty="0"/>
              <a:t> – </a:t>
            </a:r>
            <a:r>
              <a:rPr lang="sv-SE" sz="2800" dirty="0" err="1"/>
              <a:t>whenever</a:t>
            </a:r>
            <a:r>
              <a:rPr lang="sv-SE" sz="2800" dirty="0"/>
              <a:t> </a:t>
            </a:r>
            <a:r>
              <a:rPr lang="sv-SE" sz="2800" dirty="0" err="1"/>
              <a:t>possible</a:t>
            </a:r>
            <a:r>
              <a:rPr lang="sv-SE" sz="2800" dirty="0"/>
              <a:t> </a:t>
            </a:r>
            <a:r>
              <a:rPr lang="sv-SE" sz="2800" dirty="0">
                <a:solidFill>
                  <a:srgbClr val="0000FF"/>
                </a:solidFill>
              </a:rPr>
              <a:t>break </a:t>
            </a:r>
            <a:r>
              <a:rPr lang="sv-SE" sz="2800" dirty="0" err="1">
                <a:solidFill>
                  <a:srgbClr val="0000FF"/>
                </a:solidFill>
              </a:rPr>
              <a:t>up</a:t>
            </a:r>
            <a:r>
              <a:rPr lang="sv-SE" sz="2800" dirty="0">
                <a:solidFill>
                  <a:srgbClr val="0000FF"/>
                </a:solidFill>
              </a:rPr>
              <a:t> long </a:t>
            </a:r>
            <a:r>
              <a:rPr lang="sv-SE" sz="2800" dirty="0" err="1">
                <a:solidFill>
                  <a:srgbClr val="0000FF"/>
                </a:solidFill>
              </a:rPr>
              <a:t>branches</a:t>
            </a:r>
            <a:endParaRPr lang="sv-SE" sz="2800" dirty="0">
              <a:solidFill>
                <a:srgbClr val="0000FF"/>
              </a:solidFill>
            </a:endParaRPr>
          </a:p>
          <a:p>
            <a:pPr>
              <a:lnSpc>
                <a:spcPts val="3200"/>
              </a:lnSpc>
            </a:pPr>
            <a:r>
              <a:rPr lang="sv-SE" sz="2800" dirty="0"/>
              <a:t>For divergent taxa </a:t>
            </a:r>
            <a:r>
              <a:rPr lang="sv-SE" sz="2800" dirty="0" err="1"/>
              <a:t>with</a:t>
            </a:r>
            <a:r>
              <a:rPr lang="sv-SE" sz="2800" dirty="0"/>
              <a:t> </a:t>
            </a:r>
            <a:r>
              <a:rPr lang="sv-SE" sz="2800" dirty="0" err="1"/>
              <a:t>few</a:t>
            </a:r>
            <a:r>
              <a:rPr lang="sv-SE" sz="2800" dirty="0"/>
              <a:t> </a:t>
            </a:r>
            <a:r>
              <a:rPr lang="sv-SE" sz="2800" dirty="0" err="1"/>
              <a:t>extant</a:t>
            </a:r>
            <a:r>
              <a:rPr lang="sv-SE" sz="2800" dirty="0"/>
              <a:t> species, </a:t>
            </a:r>
            <a:r>
              <a:rPr lang="sv-SE" sz="2800" dirty="0" err="1"/>
              <a:t>this</a:t>
            </a:r>
            <a:r>
              <a:rPr lang="sv-SE" sz="2800" dirty="0"/>
              <a:t> </a:t>
            </a:r>
            <a:r>
              <a:rPr lang="sv-SE" sz="2800" dirty="0" err="1"/>
              <a:t>can</a:t>
            </a:r>
            <a:r>
              <a:rPr lang="sv-SE" sz="2800" dirty="0"/>
              <a:t> be a </a:t>
            </a:r>
            <a:r>
              <a:rPr lang="sv-SE" sz="2800" dirty="0" err="1"/>
              <a:t>big</a:t>
            </a:r>
            <a:r>
              <a:rPr lang="sv-SE" sz="2800" dirty="0"/>
              <a:t> problem </a:t>
            </a:r>
          </a:p>
          <a:p>
            <a:pPr lvl="1">
              <a:lnSpc>
                <a:spcPts val="3200"/>
              </a:lnSpc>
            </a:pPr>
            <a:r>
              <a:rPr lang="sv-SE" sz="2400" dirty="0"/>
              <a:t>BUT </a:t>
            </a:r>
            <a:r>
              <a:rPr lang="sv-SE" sz="2400" dirty="0" err="1">
                <a:solidFill>
                  <a:srgbClr val="0000FF"/>
                </a:solidFill>
              </a:rPr>
              <a:t>branch</a:t>
            </a:r>
            <a:r>
              <a:rPr lang="sv-SE" sz="2400" dirty="0">
                <a:solidFill>
                  <a:srgbClr val="0000FF"/>
                </a:solidFill>
              </a:rPr>
              <a:t> support </a:t>
            </a:r>
            <a:r>
              <a:rPr lang="sv-SE" sz="2400" dirty="0"/>
              <a:t>is </a:t>
            </a:r>
            <a:r>
              <a:rPr lang="sv-SE" sz="2400" dirty="0" err="1"/>
              <a:t>usually</a:t>
            </a:r>
            <a:r>
              <a:rPr lang="sv-SE" sz="2400" dirty="0"/>
              <a:t> </a:t>
            </a:r>
            <a:r>
              <a:rPr lang="sv-SE" sz="2400" dirty="0" err="1"/>
              <a:t>low</a:t>
            </a:r>
            <a:r>
              <a:rPr lang="sv-SE" sz="2400" dirty="0"/>
              <a:t> for long </a:t>
            </a:r>
            <a:r>
              <a:rPr lang="sv-SE" sz="2400" dirty="0" err="1"/>
              <a:t>branches</a:t>
            </a:r>
            <a:r>
              <a:rPr lang="sv-SE" sz="2400" dirty="0"/>
              <a:t> </a:t>
            </a:r>
            <a:r>
              <a:rPr lang="sv-SE" sz="2400" dirty="0" err="1"/>
              <a:t>sticking</a:t>
            </a:r>
            <a:r>
              <a:rPr lang="sv-SE" sz="2400" dirty="0"/>
              <a:t> </a:t>
            </a:r>
            <a:r>
              <a:rPr lang="sv-SE" sz="2400" dirty="0" err="1"/>
              <a:t>together</a:t>
            </a:r>
            <a:r>
              <a:rPr lang="sv-SE" sz="2400" dirty="0"/>
              <a:t> in </a:t>
            </a:r>
            <a:r>
              <a:rPr lang="sv-SE" sz="2400" dirty="0" err="1"/>
              <a:t>model-based</a:t>
            </a:r>
            <a:r>
              <a:rPr lang="sv-SE" sz="2400" dirty="0"/>
              <a:t> </a:t>
            </a:r>
            <a:r>
              <a:rPr lang="sv-SE" sz="2400" dirty="0" err="1"/>
              <a:t>methods</a:t>
            </a:r>
            <a:r>
              <a:rPr lang="sv-SE" sz="2400" dirty="0"/>
              <a:t> – so </a:t>
            </a:r>
            <a:r>
              <a:rPr lang="sv-SE" sz="2400" dirty="0" err="1"/>
              <a:t>we</a:t>
            </a:r>
            <a:r>
              <a:rPr lang="sv-SE" sz="2400" dirty="0"/>
              <a:t> </a:t>
            </a:r>
            <a:r>
              <a:rPr lang="sv-SE" sz="2400" dirty="0" err="1"/>
              <a:t>should</a:t>
            </a:r>
            <a:r>
              <a:rPr lang="sv-SE" sz="2400" dirty="0"/>
              <a:t> be </a:t>
            </a:r>
            <a:r>
              <a:rPr lang="sv-SE" sz="2400" dirty="0" err="1"/>
              <a:t>able</a:t>
            </a:r>
            <a:r>
              <a:rPr lang="sv-SE" sz="2400" dirty="0"/>
              <a:t> to </a:t>
            </a:r>
            <a:r>
              <a:rPr lang="sv-SE" sz="2400" dirty="0" err="1"/>
              <a:t>recognize</a:t>
            </a:r>
            <a:r>
              <a:rPr lang="sv-SE" sz="2400" dirty="0"/>
              <a:t> it!</a:t>
            </a:r>
          </a:p>
          <a:p>
            <a:pPr lvl="1">
              <a:lnSpc>
                <a:spcPts val="3200"/>
              </a:lnSpc>
            </a:pPr>
            <a:r>
              <a:rPr lang="sv-SE" sz="2400" dirty="0"/>
              <a:t>”</a:t>
            </a:r>
            <a:r>
              <a:rPr lang="sv-SE" sz="2400" dirty="0" err="1"/>
              <a:t>sticky</a:t>
            </a:r>
            <a:r>
              <a:rPr lang="sv-SE" sz="2400" dirty="0"/>
              <a:t>” long </a:t>
            </a:r>
            <a:r>
              <a:rPr lang="sv-SE" sz="2400" dirty="0" err="1"/>
              <a:t>branches</a:t>
            </a:r>
            <a:r>
              <a:rPr lang="sv-SE" sz="2400" dirty="0"/>
              <a:t> </a:t>
            </a:r>
            <a:r>
              <a:rPr lang="mr-IN" sz="2400" dirty="0"/>
              <a:t>–</a:t>
            </a:r>
            <a:r>
              <a:rPr lang="sv-SE" sz="2400" dirty="0"/>
              <a:t> a </a:t>
            </a:r>
            <a:r>
              <a:rPr lang="sv-SE" sz="2400" dirty="0" err="1"/>
              <a:t>bigger</a:t>
            </a:r>
            <a:r>
              <a:rPr lang="sv-SE" sz="2400" dirty="0"/>
              <a:t> problem in </a:t>
            </a:r>
            <a:r>
              <a:rPr lang="sv-SE" sz="2400" dirty="0" err="1"/>
              <a:t>parsimony</a:t>
            </a:r>
            <a:endParaRPr lang="sv-SE" sz="2800" dirty="0" err="1"/>
          </a:p>
          <a:p>
            <a:pPr>
              <a:lnSpc>
                <a:spcPts val="3200"/>
              </a:lnSpc>
            </a:pPr>
            <a:r>
              <a:rPr lang="sv-SE" sz="2800" dirty="0" err="1"/>
              <a:t>More</a:t>
            </a:r>
            <a:r>
              <a:rPr lang="sv-SE" sz="2800" dirty="0"/>
              <a:t> data from different </a:t>
            </a:r>
            <a:r>
              <a:rPr lang="sv-SE" sz="2800" dirty="0" err="1"/>
              <a:t>sources</a:t>
            </a:r>
            <a:endParaRPr lang="sv-SE" sz="2800" dirty="0"/>
          </a:p>
          <a:p>
            <a:pPr lvl="1">
              <a:lnSpc>
                <a:spcPts val="3200"/>
              </a:lnSpc>
            </a:pPr>
            <a:r>
              <a:rPr lang="sv-SE" sz="2400" dirty="0" err="1"/>
              <a:t>Could</a:t>
            </a:r>
            <a:r>
              <a:rPr lang="sv-SE" sz="2400" dirty="0"/>
              <a:t> be </a:t>
            </a:r>
            <a:r>
              <a:rPr lang="sv-SE" sz="2400" dirty="0" err="1"/>
              <a:t>that</a:t>
            </a:r>
            <a:r>
              <a:rPr lang="sv-SE" sz="2400" dirty="0"/>
              <a:t> </a:t>
            </a:r>
            <a:r>
              <a:rPr lang="sv-SE" sz="2400" dirty="0" err="1"/>
              <a:t>molecular</a:t>
            </a:r>
            <a:r>
              <a:rPr lang="sv-SE" sz="2400" dirty="0"/>
              <a:t> data </a:t>
            </a:r>
            <a:r>
              <a:rPr lang="sv-SE" sz="2400" dirty="0" err="1"/>
              <a:t>are</a:t>
            </a:r>
            <a:r>
              <a:rPr lang="sv-SE" sz="2400" dirty="0"/>
              <a:t> not </a:t>
            </a:r>
            <a:r>
              <a:rPr lang="sv-SE" sz="2400" dirty="0" err="1"/>
              <a:t>able</a:t>
            </a:r>
            <a:r>
              <a:rPr lang="sv-SE" sz="2400" dirty="0"/>
              <a:t> to </a:t>
            </a:r>
            <a:r>
              <a:rPr lang="sv-SE" sz="2400" dirty="0" err="1"/>
              <a:t>resolve</a:t>
            </a:r>
            <a:r>
              <a:rPr lang="sv-SE" sz="2400" dirty="0"/>
              <a:t> the position </a:t>
            </a:r>
            <a:r>
              <a:rPr lang="sv-SE" sz="2400" dirty="0" err="1"/>
              <a:t>of</a:t>
            </a:r>
            <a:r>
              <a:rPr lang="sv-SE" sz="2400" dirty="0"/>
              <a:t> </a:t>
            </a:r>
            <a:r>
              <a:rPr lang="sv-SE" sz="2400" dirty="0" err="1"/>
              <a:t>some</a:t>
            </a:r>
            <a:r>
              <a:rPr lang="sv-SE" sz="2400" dirty="0"/>
              <a:t> taxa</a:t>
            </a:r>
          </a:p>
          <a:p>
            <a:pPr lvl="1">
              <a:lnSpc>
                <a:spcPts val="3200"/>
              </a:lnSpc>
            </a:pPr>
            <a:r>
              <a:rPr lang="sv-SE" sz="2400" dirty="0" err="1"/>
              <a:t>Morphological</a:t>
            </a:r>
            <a:r>
              <a:rPr lang="sv-SE" sz="2400" dirty="0"/>
              <a:t> data!</a:t>
            </a:r>
            <a:endParaRPr lang="en-US" sz="2400" dirty="0"/>
          </a:p>
        </p:txBody>
      </p:sp>
    </p:spTree>
    <p:extLst>
      <p:ext uri="{BB962C8B-B14F-4D97-AF65-F5344CB8AC3E}">
        <p14:creationId xmlns:p14="http://schemas.microsoft.com/office/powerpoint/2010/main" val="193330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11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11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110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110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110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110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11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fi-FI" dirty="0" err="1"/>
              <a:t>Orthology</a:t>
            </a:r>
            <a:r>
              <a:rPr lang="fi-FI" dirty="0"/>
              <a:t> </a:t>
            </a:r>
            <a:r>
              <a:rPr lang="fi-FI" dirty="0" err="1"/>
              <a:t>or</a:t>
            </a:r>
            <a:r>
              <a:rPr lang="fi-FI" dirty="0"/>
              <a:t> </a:t>
            </a:r>
            <a:r>
              <a:rPr lang="fi-FI" dirty="0" err="1"/>
              <a:t>paralogy</a:t>
            </a:r>
            <a:r>
              <a:rPr lang="fi-FI" dirty="0"/>
              <a:t>?</a:t>
            </a:r>
            <a:endParaRPr lang="en-US" dirty="0"/>
          </a:p>
        </p:txBody>
      </p:sp>
      <p:sp>
        <p:nvSpPr>
          <p:cNvPr id="441347" name="Rectangle 3"/>
          <p:cNvSpPr>
            <a:spLocks noGrp="1" noChangeArrowheads="1"/>
          </p:cNvSpPr>
          <p:nvPr>
            <p:ph idx="1"/>
          </p:nvPr>
        </p:nvSpPr>
        <p:spPr/>
        <p:txBody>
          <a:bodyPr>
            <a:normAutofit/>
          </a:bodyPr>
          <a:lstStyle/>
          <a:p>
            <a:r>
              <a:rPr lang="sv-SE" dirty="0" err="1"/>
              <a:t>Are</a:t>
            </a:r>
            <a:r>
              <a:rPr lang="sv-SE" dirty="0"/>
              <a:t> the genome regions </a:t>
            </a:r>
            <a:r>
              <a:rPr lang="sv-SE" dirty="0" err="1"/>
              <a:t>sequenced</a:t>
            </a:r>
            <a:r>
              <a:rPr lang="sv-SE" dirty="0"/>
              <a:t> from different species the same (</a:t>
            </a:r>
            <a:r>
              <a:rPr lang="sv-SE" dirty="0" err="1"/>
              <a:t>homologous</a:t>
            </a:r>
            <a:r>
              <a:rPr lang="sv-SE" dirty="0"/>
              <a:t>)?</a:t>
            </a:r>
          </a:p>
          <a:p>
            <a:r>
              <a:rPr lang="sv-SE" dirty="0"/>
              <a:t>Gene </a:t>
            </a:r>
            <a:r>
              <a:rPr lang="sv-SE" dirty="0" err="1"/>
              <a:t>duplication</a:t>
            </a:r>
            <a:endParaRPr lang="sv-SE" dirty="0"/>
          </a:p>
          <a:p>
            <a:pPr marL="457200" lvl="1" indent="0">
              <a:buNone/>
            </a:pPr>
            <a:r>
              <a:rPr lang="sv-SE" dirty="0"/>
              <a:t>1) </a:t>
            </a:r>
            <a:r>
              <a:rPr lang="sv-SE" dirty="0" err="1"/>
              <a:t>duplicate</a:t>
            </a:r>
            <a:r>
              <a:rPr lang="sv-SE" dirty="0"/>
              <a:t> gene degenerates – </a:t>
            </a:r>
            <a:r>
              <a:rPr lang="sv-SE" dirty="0" err="1"/>
              <a:t>pseudogene</a:t>
            </a:r>
            <a:endParaRPr lang="sv-SE" dirty="0"/>
          </a:p>
          <a:p>
            <a:pPr marL="457200" lvl="1" indent="0">
              <a:buNone/>
            </a:pPr>
            <a:r>
              <a:rPr lang="sv-SE" dirty="0"/>
              <a:t>2) </a:t>
            </a:r>
            <a:r>
              <a:rPr lang="sv-SE" dirty="0" err="1"/>
              <a:t>duplicate</a:t>
            </a:r>
            <a:r>
              <a:rPr lang="sv-SE" dirty="0"/>
              <a:t> gene </a:t>
            </a:r>
            <a:r>
              <a:rPr lang="sv-SE" dirty="0" err="1"/>
              <a:t>aquires</a:t>
            </a:r>
            <a:r>
              <a:rPr lang="sv-SE" dirty="0"/>
              <a:t> new </a:t>
            </a:r>
            <a:r>
              <a:rPr lang="sv-SE" dirty="0" err="1"/>
              <a:t>function</a:t>
            </a:r>
            <a:endParaRPr lang="sv-SE" dirty="0"/>
          </a:p>
          <a:p>
            <a:r>
              <a:rPr lang="sv-SE" dirty="0"/>
              <a:t>A problem </a:t>
            </a:r>
            <a:r>
              <a:rPr lang="sv-SE" dirty="0" err="1"/>
              <a:t>particularly</a:t>
            </a:r>
            <a:r>
              <a:rPr lang="sv-SE" dirty="0"/>
              <a:t> </a:t>
            </a:r>
            <a:r>
              <a:rPr lang="sv-SE" dirty="0" err="1"/>
              <a:t>accute</a:t>
            </a:r>
            <a:r>
              <a:rPr lang="sv-SE" dirty="0"/>
              <a:t> </a:t>
            </a:r>
            <a:r>
              <a:rPr lang="sv-SE" dirty="0" err="1"/>
              <a:t>currently</a:t>
            </a:r>
            <a:r>
              <a:rPr lang="sv-SE" dirty="0"/>
              <a:t> as </a:t>
            </a:r>
            <a:r>
              <a:rPr lang="sv-SE" dirty="0" err="1"/>
              <a:t>we</a:t>
            </a:r>
            <a:r>
              <a:rPr lang="sv-SE" dirty="0"/>
              <a:t> </a:t>
            </a:r>
            <a:r>
              <a:rPr lang="sv-SE" dirty="0" err="1"/>
              <a:t>analyze</a:t>
            </a:r>
            <a:r>
              <a:rPr lang="sv-SE" dirty="0"/>
              <a:t> </a:t>
            </a:r>
            <a:r>
              <a:rPr lang="sv-SE" dirty="0" err="1"/>
              <a:t>phylogenomic</a:t>
            </a:r>
            <a:r>
              <a:rPr lang="sv-SE" dirty="0"/>
              <a:t> data</a:t>
            </a:r>
            <a:endParaRPr lang="en-US" dirty="0"/>
          </a:p>
        </p:txBody>
      </p:sp>
    </p:spTree>
    <p:extLst>
      <p:ext uri="{BB962C8B-B14F-4D97-AF65-F5344CB8AC3E}">
        <p14:creationId xmlns:p14="http://schemas.microsoft.com/office/powerpoint/2010/main" val="165828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134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134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134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13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ChangeArrowheads="1"/>
          </p:cNvSpPr>
          <p:nvPr/>
        </p:nvSpPr>
        <p:spPr bwMode="auto">
          <a:xfrm>
            <a:off x="4502151" y="4914900"/>
            <a:ext cx="1987596" cy="499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2700" b="1">
                <a:solidFill>
                  <a:srgbClr val="F39FD1"/>
                </a:solidFill>
              </a:rPr>
              <a:t>ORTHOLOGY</a:t>
            </a:r>
          </a:p>
        </p:txBody>
      </p:sp>
      <p:grpSp>
        <p:nvGrpSpPr>
          <p:cNvPr id="443396" name="Group 4"/>
          <p:cNvGrpSpPr>
            <a:grpSpLocks/>
          </p:cNvGrpSpPr>
          <p:nvPr/>
        </p:nvGrpSpPr>
        <p:grpSpPr bwMode="auto">
          <a:xfrm>
            <a:off x="2814639" y="1906193"/>
            <a:ext cx="6336515" cy="3076575"/>
            <a:chOff x="915" y="881"/>
            <a:chExt cx="4490" cy="2584"/>
          </a:xfrm>
        </p:grpSpPr>
        <p:grpSp>
          <p:nvGrpSpPr>
            <p:cNvPr id="443397" name="Group 5"/>
            <p:cNvGrpSpPr>
              <a:grpSpLocks/>
            </p:cNvGrpSpPr>
            <p:nvPr/>
          </p:nvGrpSpPr>
          <p:grpSpPr bwMode="auto">
            <a:xfrm>
              <a:off x="915" y="881"/>
              <a:ext cx="1624" cy="2454"/>
              <a:chOff x="915" y="881"/>
              <a:chExt cx="1624" cy="2454"/>
            </a:xfrm>
          </p:grpSpPr>
          <p:sp>
            <p:nvSpPr>
              <p:cNvPr id="443398" name="Rectangle 6"/>
              <p:cNvSpPr>
                <a:spLocks noChangeArrowheads="1"/>
              </p:cNvSpPr>
              <p:nvPr/>
            </p:nvSpPr>
            <p:spPr bwMode="auto">
              <a:xfrm>
                <a:off x="915" y="881"/>
                <a:ext cx="1624" cy="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2400" b="1">
                    <a:solidFill>
                      <a:srgbClr val="9933FF"/>
                    </a:solidFill>
                  </a:rPr>
                  <a:t>Gene phylogeny </a:t>
                </a:r>
              </a:p>
            </p:txBody>
          </p:sp>
          <p:sp>
            <p:nvSpPr>
              <p:cNvPr id="443399" name="Rectangle 7"/>
              <p:cNvSpPr>
                <a:spLocks noChangeArrowheads="1"/>
              </p:cNvSpPr>
              <p:nvPr/>
            </p:nvSpPr>
            <p:spPr bwMode="auto">
              <a:xfrm>
                <a:off x="2211" y="1342"/>
                <a:ext cx="227" cy="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2400" b="1">
                    <a:solidFill>
                      <a:srgbClr val="9933FF"/>
                    </a:solidFill>
                  </a:rPr>
                  <a:t>a</a:t>
                </a:r>
              </a:p>
            </p:txBody>
          </p:sp>
          <p:sp>
            <p:nvSpPr>
              <p:cNvPr id="443400" name="Rectangle 8"/>
              <p:cNvSpPr>
                <a:spLocks noChangeArrowheads="1"/>
              </p:cNvSpPr>
              <p:nvPr/>
            </p:nvSpPr>
            <p:spPr bwMode="auto">
              <a:xfrm>
                <a:off x="2211" y="2047"/>
                <a:ext cx="236" cy="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2400" b="1">
                    <a:solidFill>
                      <a:srgbClr val="9933FF"/>
                    </a:solidFill>
                  </a:rPr>
                  <a:t>b</a:t>
                </a:r>
              </a:p>
            </p:txBody>
          </p:sp>
          <p:sp>
            <p:nvSpPr>
              <p:cNvPr id="443401" name="Rectangle 9"/>
              <p:cNvSpPr>
                <a:spLocks noChangeArrowheads="1"/>
              </p:cNvSpPr>
              <p:nvPr/>
            </p:nvSpPr>
            <p:spPr bwMode="auto">
              <a:xfrm>
                <a:off x="2211" y="2954"/>
                <a:ext cx="210" cy="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2400" b="1">
                    <a:solidFill>
                      <a:srgbClr val="9933FF"/>
                    </a:solidFill>
                  </a:rPr>
                  <a:t>c</a:t>
                </a:r>
              </a:p>
            </p:txBody>
          </p:sp>
          <p:grpSp>
            <p:nvGrpSpPr>
              <p:cNvPr id="443402" name="Group 10"/>
              <p:cNvGrpSpPr>
                <a:grpSpLocks/>
              </p:cNvGrpSpPr>
              <p:nvPr/>
            </p:nvGrpSpPr>
            <p:grpSpPr bwMode="auto">
              <a:xfrm>
                <a:off x="1283" y="1513"/>
                <a:ext cx="911" cy="1688"/>
                <a:chOff x="1283" y="1513"/>
                <a:chExt cx="911" cy="1688"/>
              </a:xfrm>
            </p:grpSpPr>
            <p:sp>
              <p:nvSpPr>
                <p:cNvPr id="443403" name="Line 11"/>
                <p:cNvSpPr>
                  <a:spLocks noChangeShapeType="1"/>
                </p:cNvSpPr>
                <p:nvPr/>
              </p:nvSpPr>
              <p:spPr bwMode="auto">
                <a:xfrm flipH="1">
                  <a:off x="1297" y="1513"/>
                  <a:ext cx="863" cy="844"/>
                </a:xfrm>
                <a:prstGeom prst="line">
                  <a:avLst/>
                </a:prstGeom>
                <a:noFill/>
                <a:ln w="762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43404" name="Line 12"/>
                <p:cNvSpPr>
                  <a:spLocks noChangeShapeType="1"/>
                </p:cNvSpPr>
                <p:nvPr/>
              </p:nvSpPr>
              <p:spPr bwMode="auto">
                <a:xfrm flipH="1" flipV="1">
                  <a:off x="1283" y="2323"/>
                  <a:ext cx="877" cy="878"/>
                </a:xfrm>
                <a:prstGeom prst="line">
                  <a:avLst/>
                </a:prstGeom>
                <a:noFill/>
                <a:ln w="762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43405" name="Line 13"/>
                <p:cNvSpPr>
                  <a:spLocks noChangeShapeType="1"/>
                </p:cNvSpPr>
                <p:nvPr/>
              </p:nvSpPr>
              <p:spPr bwMode="auto">
                <a:xfrm flipH="1" flipV="1">
                  <a:off x="1792" y="1877"/>
                  <a:ext cx="402" cy="417"/>
                </a:xfrm>
                <a:prstGeom prst="line">
                  <a:avLst/>
                </a:prstGeom>
                <a:noFill/>
                <a:ln w="762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sp>
            <p:nvSpPr>
              <p:cNvPr id="443406" name="Line 14"/>
              <p:cNvSpPr>
                <a:spLocks noChangeShapeType="1"/>
              </p:cNvSpPr>
              <p:nvPr/>
            </p:nvSpPr>
            <p:spPr bwMode="auto">
              <a:xfrm flipH="1">
                <a:off x="952" y="2367"/>
                <a:ext cx="349" cy="0"/>
              </a:xfrm>
              <a:prstGeom prst="line">
                <a:avLst/>
              </a:prstGeom>
              <a:noFill/>
              <a:ln w="762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grpSp>
          <p:nvGrpSpPr>
            <p:cNvPr id="443407" name="Group 15"/>
            <p:cNvGrpSpPr>
              <a:grpSpLocks/>
            </p:cNvGrpSpPr>
            <p:nvPr/>
          </p:nvGrpSpPr>
          <p:grpSpPr bwMode="auto">
            <a:xfrm>
              <a:off x="3291" y="881"/>
              <a:ext cx="2114" cy="2584"/>
              <a:chOff x="3291" y="881"/>
              <a:chExt cx="2114" cy="2584"/>
            </a:xfrm>
          </p:grpSpPr>
          <p:sp>
            <p:nvSpPr>
              <p:cNvPr id="443408" name="Rectangle 16"/>
              <p:cNvSpPr>
                <a:spLocks noChangeArrowheads="1"/>
              </p:cNvSpPr>
              <p:nvPr/>
            </p:nvSpPr>
            <p:spPr bwMode="auto">
              <a:xfrm>
                <a:off x="3291" y="881"/>
                <a:ext cx="1964" cy="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2400" b="1">
                    <a:solidFill>
                      <a:srgbClr val="33CC33"/>
                    </a:solidFill>
                  </a:rPr>
                  <a:t>Organism phylogeny</a:t>
                </a:r>
              </a:p>
            </p:txBody>
          </p:sp>
          <p:grpSp>
            <p:nvGrpSpPr>
              <p:cNvPr id="443409" name="Group 17"/>
              <p:cNvGrpSpPr>
                <a:grpSpLocks/>
              </p:cNvGrpSpPr>
              <p:nvPr/>
            </p:nvGrpSpPr>
            <p:grpSpPr bwMode="auto">
              <a:xfrm>
                <a:off x="4258" y="1542"/>
                <a:ext cx="831" cy="1688"/>
                <a:chOff x="4258" y="1542"/>
                <a:chExt cx="831" cy="1688"/>
              </a:xfrm>
            </p:grpSpPr>
            <p:sp>
              <p:nvSpPr>
                <p:cNvPr id="443410" name="Line 18"/>
                <p:cNvSpPr>
                  <a:spLocks noChangeShapeType="1"/>
                </p:cNvSpPr>
                <p:nvPr/>
              </p:nvSpPr>
              <p:spPr bwMode="auto">
                <a:xfrm>
                  <a:off x="4259" y="1542"/>
                  <a:ext cx="830" cy="829"/>
                </a:xfrm>
                <a:prstGeom prst="line">
                  <a:avLst/>
                </a:prstGeom>
                <a:noFill/>
                <a:ln w="762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43411" name="Line 19"/>
                <p:cNvSpPr>
                  <a:spLocks noChangeShapeType="1"/>
                </p:cNvSpPr>
                <p:nvPr/>
              </p:nvSpPr>
              <p:spPr bwMode="auto">
                <a:xfrm flipV="1">
                  <a:off x="4258" y="2338"/>
                  <a:ext cx="830" cy="892"/>
                </a:xfrm>
                <a:prstGeom prst="line">
                  <a:avLst/>
                </a:prstGeom>
                <a:noFill/>
                <a:ln w="762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43412" name="Line 20"/>
                <p:cNvSpPr>
                  <a:spLocks noChangeShapeType="1"/>
                </p:cNvSpPr>
                <p:nvPr/>
              </p:nvSpPr>
              <p:spPr bwMode="auto">
                <a:xfrm flipV="1">
                  <a:off x="4258" y="1877"/>
                  <a:ext cx="354" cy="402"/>
                </a:xfrm>
                <a:prstGeom prst="line">
                  <a:avLst/>
                </a:prstGeom>
                <a:noFill/>
                <a:ln w="762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sp>
            <p:nvSpPr>
              <p:cNvPr id="443413" name="Rectangle 21"/>
              <p:cNvSpPr>
                <a:spLocks noChangeArrowheads="1"/>
              </p:cNvSpPr>
              <p:nvPr/>
            </p:nvSpPr>
            <p:spPr bwMode="auto">
              <a:xfrm>
                <a:off x="3867" y="1342"/>
                <a:ext cx="251" cy="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2400" b="1">
                    <a:solidFill>
                      <a:srgbClr val="33CC33"/>
                    </a:solidFill>
                  </a:rPr>
                  <a:t>A</a:t>
                </a:r>
              </a:p>
            </p:txBody>
          </p:sp>
          <p:sp>
            <p:nvSpPr>
              <p:cNvPr id="443414" name="Rectangle 22"/>
              <p:cNvSpPr>
                <a:spLocks noChangeArrowheads="1"/>
              </p:cNvSpPr>
              <p:nvPr/>
            </p:nvSpPr>
            <p:spPr bwMode="auto">
              <a:xfrm>
                <a:off x="3867" y="2047"/>
                <a:ext cx="242" cy="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2400" b="1">
                    <a:solidFill>
                      <a:srgbClr val="33CC33"/>
                    </a:solidFill>
                  </a:rPr>
                  <a:t>B</a:t>
                </a:r>
              </a:p>
            </p:txBody>
          </p:sp>
          <p:sp>
            <p:nvSpPr>
              <p:cNvPr id="443415" name="Rectangle 23"/>
              <p:cNvSpPr>
                <a:spLocks noChangeArrowheads="1"/>
              </p:cNvSpPr>
              <p:nvPr/>
            </p:nvSpPr>
            <p:spPr bwMode="auto">
              <a:xfrm>
                <a:off x="3867" y="3084"/>
                <a:ext cx="235" cy="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2400" b="1">
                    <a:solidFill>
                      <a:srgbClr val="33CC33"/>
                    </a:solidFill>
                  </a:rPr>
                  <a:t>C</a:t>
                </a:r>
              </a:p>
            </p:txBody>
          </p:sp>
          <p:sp>
            <p:nvSpPr>
              <p:cNvPr id="443416" name="Line 24"/>
              <p:cNvSpPr>
                <a:spLocks noChangeShapeType="1"/>
              </p:cNvSpPr>
              <p:nvPr/>
            </p:nvSpPr>
            <p:spPr bwMode="auto">
              <a:xfrm flipH="1">
                <a:off x="5056" y="2367"/>
                <a:ext cx="349" cy="0"/>
              </a:xfrm>
              <a:prstGeom prst="line">
                <a:avLst/>
              </a:prstGeom>
              <a:noFill/>
              <a:ln w="762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grpSp>
      <p:sp>
        <p:nvSpPr>
          <p:cNvPr id="25" name="Rectangle 2"/>
          <p:cNvSpPr>
            <a:spLocks noGrp="1" noChangeArrowheads="1"/>
          </p:cNvSpPr>
          <p:nvPr>
            <p:ph type="title"/>
          </p:nvPr>
        </p:nvSpPr>
        <p:spPr>
          <a:xfrm>
            <a:off x="1662546" y="1052736"/>
            <a:ext cx="8609918" cy="857250"/>
          </a:xfrm>
        </p:spPr>
        <p:txBody>
          <a:bodyPr>
            <a:normAutofit fontScale="90000"/>
          </a:bodyPr>
          <a:lstStyle/>
          <a:p>
            <a:r>
              <a:rPr lang="fi-FI" dirty="0" err="1"/>
              <a:t>Orthology</a:t>
            </a:r>
            <a:r>
              <a:rPr lang="fi-FI" dirty="0"/>
              <a:t>: </a:t>
            </a:r>
            <a:r>
              <a:rPr lang="fi-FI" dirty="0" err="1"/>
              <a:t>gene</a:t>
            </a:r>
            <a:r>
              <a:rPr lang="fi-FI" dirty="0"/>
              <a:t> </a:t>
            </a:r>
            <a:r>
              <a:rPr lang="fi-FI" dirty="0" err="1"/>
              <a:t>trees</a:t>
            </a:r>
            <a:r>
              <a:rPr lang="fi-FI" dirty="0"/>
              <a:t> and </a:t>
            </a:r>
            <a:r>
              <a:rPr lang="fi-FI" dirty="0" err="1"/>
              <a:t>species</a:t>
            </a:r>
            <a:r>
              <a:rPr lang="fi-FI" dirty="0"/>
              <a:t> </a:t>
            </a:r>
            <a:r>
              <a:rPr lang="fi-FI" dirty="0" err="1"/>
              <a:t>trees</a:t>
            </a:r>
            <a:endParaRPr lang="en-US" dirty="0"/>
          </a:p>
        </p:txBody>
      </p:sp>
      <p:sp>
        <p:nvSpPr>
          <p:cNvPr id="26" name="Rectangle 2"/>
          <p:cNvSpPr txBox="1">
            <a:spLocks noChangeArrowheads="1"/>
          </p:cNvSpPr>
          <p:nvPr/>
        </p:nvSpPr>
        <p:spPr>
          <a:xfrm>
            <a:off x="1662546" y="5355446"/>
            <a:ext cx="7270576" cy="411510"/>
          </a:xfrm>
          <a:prstGeom prst="rect">
            <a:avLst/>
          </a:prstGeom>
        </p:spPr>
        <p:txBody>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pPr algn="l"/>
            <a:r>
              <a:rPr lang="sv-SE" sz="2100" dirty="0" err="1"/>
              <a:t>Orthologs</a:t>
            </a:r>
            <a:r>
              <a:rPr lang="sv-SE" sz="2100" dirty="0"/>
              <a:t>: genes </a:t>
            </a:r>
            <a:r>
              <a:rPr lang="sv-SE" sz="2100" dirty="0" err="1"/>
              <a:t>that</a:t>
            </a:r>
            <a:r>
              <a:rPr lang="sv-SE" sz="2100" dirty="0"/>
              <a:t> </a:t>
            </a:r>
            <a:r>
              <a:rPr lang="sv-SE" sz="2100" dirty="0" err="1"/>
              <a:t>arose</a:t>
            </a:r>
            <a:r>
              <a:rPr lang="sv-SE" sz="2100" dirty="0"/>
              <a:t> </a:t>
            </a:r>
            <a:r>
              <a:rPr lang="sv-SE" sz="2100" dirty="0" err="1"/>
              <a:t>due</a:t>
            </a:r>
            <a:r>
              <a:rPr lang="sv-SE" sz="2100" dirty="0"/>
              <a:t> </a:t>
            </a:r>
            <a:r>
              <a:rPr lang="sv-SE" sz="2100" dirty="0" err="1"/>
              <a:t>to</a:t>
            </a:r>
            <a:r>
              <a:rPr lang="sv-SE" sz="2100" dirty="0"/>
              <a:t> </a:t>
            </a:r>
            <a:r>
              <a:rPr lang="sv-SE" sz="2100" dirty="0" err="1"/>
              <a:t>speciation</a:t>
            </a:r>
            <a:r>
              <a:rPr lang="sv-SE" sz="2100" dirty="0"/>
              <a:t> </a:t>
            </a:r>
            <a:endParaRPr lang="en-US" sz="2100" dirty="0"/>
          </a:p>
        </p:txBody>
      </p:sp>
    </p:spTree>
    <p:extLst>
      <p:ext uri="{BB962C8B-B14F-4D97-AF65-F5344CB8AC3E}">
        <p14:creationId xmlns:p14="http://schemas.microsoft.com/office/powerpoint/2010/main" val="14624082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5" name="Rectangle 3"/>
          <p:cNvSpPr>
            <a:spLocks noChangeArrowheads="1"/>
          </p:cNvSpPr>
          <p:nvPr/>
        </p:nvSpPr>
        <p:spPr bwMode="auto">
          <a:xfrm>
            <a:off x="4270376" y="5089721"/>
            <a:ext cx="1381950" cy="4020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2175" b="1" dirty="0">
                <a:solidFill>
                  <a:srgbClr val="FF0000"/>
                </a:solidFill>
              </a:rPr>
              <a:t>PARALOGY</a:t>
            </a:r>
          </a:p>
        </p:txBody>
      </p:sp>
      <p:sp>
        <p:nvSpPr>
          <p:cNvPr id="463879" name="Line 7"/>
          <p:cNvSpPr>
            <a:spLocks noChangeShapeType="1"/>
          </p:cNvSpPr>
          <p:nvPr/>
        </p:nvSpPr>
        <p:spPr bwMode="auto">
          <a:xfrm flipH="1">
            <a:off x="2568577" y="2164557"/>
            <a:ext cx="1528763" cy="1239441"/>
          </a:xfrm>
          <a:prstGeom prst="line">
            <a:avLst/>
          </a:prstGeom>
          <a:noFill/>
          <a:ln w="508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80" name="Line 8"/>
          <p:cNvSpPr>
            <a:spLocks noChangeShapeType="1"/>
          </p:cNvSpPr>
          <p:nvPr/>
        </p:nvSpPr>
        <p:spPr bwMode="auto">
          <a:xfrm flipH="1" flipV="1">
            <a:off x="3394077" y="2712012"/>
            <a:ext cx="688975" cy="581025"/>
          </a:xfrm>
          <a:prstGeom prst="line">
            <a:avLst/>
          </a:prstGeom>
          <a:noFill/>
          <a:ln w="508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81" name="Line 9"/>
          <p:cNvSpPr>
            <a:spLocks noChangeShapeType="1"/>
          </p:cNvSpPr>
          <p:nvPr/>
        </p:nvSpPr>
        <p:spPr bwMode="auto">
          <a:xfrm flipH="1" flipV="1">
            <a:off x="3775077" y="2403642"/>
            <a:ext cx="322263" cy="283369"/>
          </a:xfrm>
          <a:prstGeom prst="line">
            <a:avLst/>
          </a:prstGeom>
          <a:noFill/>
          <a:ln w="508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nvGrpSpPr>
          <p:cNvPr id="2" name="Group 1"/>
          <p:cNvGrpSpPr/>
          <p:nvPr/>
        </p:nvGrpSpPr>
        <p:grpSpPr>
          <a:xfrm>
            <a:off x="4092572" y="2025256"/>
            <a:ext cx="358272" cy="2813221"/>
            <a:chOff x="2568575" y="1557338"/>
            <a:chExt cx="358272" cy="3750961"/>
          </a:xfrm>
        </p:grpSpPr>
        <p:sp>
          <p:nvSpPr>
            <p:cNvPr id="463876" name="Rectangle 4"/>
            <p:cNvSpPr>
              <a:spLocks noChangeArrowheads="1"/>
            </p:cNvSpPr>
            <p:nvPr/>
          </p:nvSpPr>
          <p:spPr bwMode="auto">
            <a:xfrm>
              <a:off x="2568575" y="1557338"/>
              <a:ext cx="348654"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dirty="0">
                  <a:solidFill>
                    <a:schemeClr val="bg1">
                      <a:lumMod val="75000"/>
                    </a:schemeClr>
                  </a:solidFill>
                </a:rPr>
                <a:t>a1</a:t>
              </a:r>
            </a:p>
          </p:txBody>
        </p:sp>
        <p:sp>
          <p:nvSpPr>
            <p:cNvPr id="463877" name="Rectangle 5"/>
            <p:cNvSpPr>
              <a:spLocks noChangeArrowheads="1"/>
            </p:cNvSpPr>
            <p:nvPr/>
          </p:nvSpPr>
          <p:spPr bwMode="auto">
            <a:xfrm>
              <a:off x="2568575" y="2194249"/>
              <a:ext cx="358272"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dirty="0">
                  <a:solidFill>
                    <a:srgbClr val="BFBFBF"/>
                  </a:solidFill>
                </a:rPr>
                <a:t>b1</a:t>
              </a:r>
            </a:p>
          </p:txBody>
        </p:sp>
        <p:sp>
          <p:nvSpPr>
            <p:cNvPr id="463878" name="Rectangle 6"/>
            <p:cNvSpPr>
              <a:spLocks noChangeArrowheads="1"/>
            </p:cNvSpPr>
            <p:nvPr/>
          </p:nvSpPr>
          <p:spPr bwMode="auto">
            <a:xfrm>
              <a:off x="2568575" y="2959101"/>
              <a:ext cx="332624"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chemeClr val="bg1">
                      <a:lumMod val="75000"/>
                    </a:schemeClr>
                  </a:solidFill>
                </a:rPr>
                <a:t>c1</a:t>
              </a:r>
            </a:p>
          </p:txBody>
        </p:sp>
        <p:sp>
          <p:nvSpPr>
            <p:cNvPr id="463882" name="Rectangle 10"/>
            <p:cNvSpPr>
              <a:spLocks noChangeArrowheads="1"/>
            </p:cNvSpPr>
            <p:nvPr/>
          </p:nvSpPr>
          <p:spPr bwMode="auto">
            <a:xfrm>
              <a:off x="2568575" y="3462338"/>
              <a:ext cx="348654"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chemeClr val="bg1">
                      <a:lumMod val="75000"/>
                    </a:schemeClr>
                  </a:solidFill>
                </a:rPr>
                <a:t>a2</a:t>
              </a:r>
            </a:p>
          </p:txBody>
        </p:sp>
        <p:sp>
          <p:nvSpPr>
            <p:cNvPr id="463883" name="Rectangle 11"/>
            <p:cNvSpPr>
              <a:spLocks noChangeArrowheads="1"/>
            </p:cNvSpPr>
            <p:nvPr/>
          </p:nvSpPr>
          <p:spPr bwMode="auto">
            <a:xfrm>
              <a:off x="2568575" y="4087812"/>
              <a:ext cx="358272"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chemeClr val="bg1">
                      <a:lumMod val="75000"/>
                    </a:schemeClr>
                  </a:solidFill>
                </a:rPr>
                <a:t>b2</a:t>
              </a:r>
            </a:p>
          </p:txBody>
        </p:sp>
        <p:sp>
          <p:nvSpPr>
            <p:cNvPr id="463884" name="Rectangle 12"/>
            <p:cNvSpPr>
              <a:spLocks noChangeArrowheads="1"/>
            </p:cNvSpPr>
            <p:nvPr/>
          </p:nvSpPr>
          <p:spPr bwMode="auto">
            <a:xfrm>
              <a:off x="2568575" y="4879975"/>
              <a:ext cx="332624"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rgbClr val="BFBFBF"/>
                  </a:solidFill>
                </a:rPr>
                <a:t>c2</a:t>
              </a:r>
            </a:p>
          </p:txBody>
        </p:sp>
      </p:grpSp>
      <p:sp>
        <p:nvSpPr>
          <p:cNvPr id="463885" name="Line 13"/>
          <p:cNvSpPr>
            <a:spLocks noChangeShapeType="1"/>
          </p:cNvSpPr>
          <p:nvPr/>
        </p:nvSpPr>
        <p:spPr bwMode="auto">
          <a:xfrm flipH="1">
            <a:off x="3395665" y="3593307"/>
            <a:ext cx="701675" cy="542925"/>
          </a:xfrm>
          <a:prstGeom prst="line">
            <a:avLst/>
          </a:prstGeom>
          <a:noFill/>
          <a:ln w="508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86" name="Line 14"/>
          <p:cNvSpPr>
            <a:spLocks noChangeShapeType="1"/>
          </p:cNvSpPr>
          <p:nvPr/>
        </p:nvSpPr>
        <p:spPr bwMode="auto">
          <a:xfrm flipH="1" flipV="1">
            <a:off x="2566988" y="3412331"/>
            <a:ext cx="1516062" cy="1290638"/>
          </a:xfrm>
          <a:prstGeom prst="line">
            <a:avLst/>
          </a:prstGeom>
          <a:noFill/>
          <a:ln w="508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87" name="Line 15"/>
          <p:cNvSpPr>
            <a:spLocks noChangeShapeType="1"/>
          </p:cNvSpPr>
          <p:nvPr/>
        </p:nvSpPr>
        <p:spPr bwMode="auto">
          <a:xfrm flipH="1" flipV="1">
            <a:off x="3775077" y="3813574"/>
            <a:ext cx="322263" cy="272653"/>
          </a:xfrm>
          <a:prstGeom prst="line">
            <a:avLst/>
          </a:prstGeom>
          <a:noFill/>
          <a:ln w="508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88" name="Rectangle 16"/>
          <p:cNvSpPr>
            <a:spLocks noChangeArrowheads="1"/>
          </p:cNvSpPr>
          <p:nvPr/>
        </p:nvSpPr>
        <p:spPr bwMode="auto">
          <a:xfrm>
            <a:off x="2171701" y="1664495"/>
            <a:ext cx="1884074" cy="34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b="1" dirty="0">
                <a:solidFill>
                  <a:srgbClr val="9933FF"/>
                </a:solidFill>
              </a:rPr>
              <a:t>Gene phylogenies </a:t>
            </a:r>
          </a:p>
        </p:txBody>
      </p:sp>
      <p:sp>
        <p:nvSpPr>
          <p:cNvPr id="463899" name="Rectangle 27"/>
          <p:cNvSpPr>
            <a:spLocks noChangeArrowheads="1"/>
          </p:cNvSpPr>
          <p:nvPr/>
        </p:nvSpPr>
        <p:spPr bwMode="auto">
          <a:xfrm>
            <a:off x="1682750" y="4835130"/>
            <a:ext cx="2059892" cy="4020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2175" b="1">
                <a:solidFill>
                  <a:schemeClr val="tx2"/>
                </a:solidFill>
              </a:rPr>
              <a:t>gene duplication</a:t>
            </a:r>
          </a:p>
        </p:txBody>
      </p:sp>
      <p:sp>
        <p:nvSpPr>
          <p:cNvPr id="463900" name="Line 28"/>
          <p:cNvSpPr>
            <a:spLocks noChangeShapeType="1"/>
          </p:cNvSpPr>
          <p:nvPr/>
        </p:nvSpPr>
        <p:spPr bwMode="auto">
          <a:xfrm flipH="1">
            <a:off x="2284415" y="3420666"/>
            <a:ext cx="325437" cy="0"/>
          </a:xfrm>
          <a:prstGeom prst="line">
            <a:avLst/>
          </a:prstGeom>
          <a:noFill/>
          <a:ln w="508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918" name="Line 46"/>
          <p:cNvSpPr>
            <a:spLocks noChangeShapeType="1"/>
          </p:cNvSpPr>
          <p:nvPr/>
        </p:nvSpPr>
        <p:spPr bwMode="auto">
          <a:xfrm flipH="1">
            <a:off x="2284415" y="3420666"/>
            <a:ext cx="325437" cy="0"/>
          </a:xfrm>
          <a:prstGeom prst="line">
            <a:avLst/>
          </a:prstGeom>
          <a:noFill/>
          <a:ln w="508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nvGrpSpPr>
          <p:cNvPr id="4" name="Group 3"/>
          <p:cNvGrpSpPr/>
          <p:nvPr/>
        </p:nvGrpSpPr>
        <p:grpSpPr>
          <a:xfrm>
            <a:off x="5735050" y="1592797"/>
            <a:ext cx="2083231" cy="1814287"/>
            <a:chOff x="3435350" y="1076325"/>
            <a:chExt cx="2083231" cy="2419049"/>
          </a:xfrm>
        </p:grpSpPr>
        <p:sp>
          <p:nvSpPr>
            <p:cNvPr id="463889" name="Rectangle 17"/>
            <p:cNvSpPr>
              <a:spLocks noChangeArrowheads="1"/>
            </p:cNvSpPr>
            <p:nvPr/>
          </p:nvSpPr>
          <p:spPr bwMode="auto">
            <a:xfrm>
              <a:off x="3435350" y="1076325"/>
              <a:ext cx="2083231" cy="459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b="1" dirty="0">
                  <a:solidFill>
                    <a:srgbClr val="33CC33"/>
                  </a:solidFill>
                </a:rPr>
                <a:t>Organism phylogeny</a:t>
              </a:r>
            </a:p>
          </p:txBody>
        </p:sp>
        <p:sp>
          <p:nvSpPr>
            <p:cNvPr id="463890" name="Line 18"/>
            <p:cNvSpPr>
              <a:spLocks noChangeShapeType="1"/>
            </p:cNvSpPr>
            <p:nvPr/>
          </p:nvSpPr>
          <p:spPr bwMode="auto">
            <a:xfrm>
              <a:off x="4332288" y="1727200"/>
              <a:ext cx="684212" cy="769938"/>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91" name="Line 19"/>
            <p:cNvSpPr>
              <a:spLocks noChangeShapeType="1"/>
            </p:cNvSpPr>
            <p:nvPr/>
          </p:nvSpPr>
          <p:spPr bwMode="auto">
            <a:xfrm flipV="1">
              <a:off x="4332288" y="2479675"/>
              <a:ext cx="684212" cy="804863"/>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92" name="Line 20"/>
            <p:cNvSpPr>
              <a:spLocks noChangeShapeType="1"/>
            </p:cNvSpPr>
            <p:nvPr/>
          </p:nvSpPr>
          <p:spPr bwMode="auto">
            <a:xfrm flipV="1">
              <a:off x="4330700" y="2036763"/>
              <a:ext cx="290513" cy="379412"/>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93" name="Rectangle 21"/>
            <p:cNvSpPr>
              <a:spLocks noChangeArrowheads="1"/>
            </p:cNvSpPr>
            <p:nvPr/>
          </p:nvSpPr>
          <p:spPr bwMode="auto">
            <a:xfrm>
              <a:off x="3978275" y="1527176"/>
              <a:ext cx="265298"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rgbClr val="33CC33"/>
                  </a:solidFill>
                </a:rPr>
                <a:t>A</a:t>
              </a:r>
            </a:p>
          </p:txBody>
        </p:sp>
        <p:sp>
          <p:nvSpPr>
            <p:cNvPr id="463894" name="Rectangle 22"/>
            <p:cNvSpPr>
              <a:spLocks noChangeArrowheads="1"/>
            </p:cNvSpPr>
            <p:nvPr/>
          </p:nvSpPr>
          <p:spPr bwMode="auto">
            <a:xfrm>
              <a:off x="3978275" y="2182813"/>
              <a:ext cx="255680"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rgbClr val="33CC33"/>
                  </a:solidFill>
                </a:rPr>
                <a:t>B</a:t>
              </a:r>
            </a:p>
          </p:txBody>
        </p:sp>
        <p:sp>
          <p:nvSpPr>
            <p:cNvPr id="463895" name="Rectangle 23"/>
            <p:cNvSpPr>
              <a:spLocks noChangeArrowheads="1"/>
            </p:cNvSpPr>
            <p:nvPr/>
          </p:nvSpPr>
          <p:spPr bwMode="auto">
            <a:xfrm>
              <a:off x="3978275" y="3067050"/>
              <a:ext cx="249268"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rgbClr val="618FFD"/>
                  </a:solidFill>
                </a:rPr>
                <a:t>C</a:t>
              </a:r>
            </a:p>
          </p:txBody>
        </p:sp>
        <p:sp>
          <p:nvSpPr>
            <p:cNvPr id="463919" name="Line 47"/>
            <p:cNvSpPr>
              <a:spLocks noChangeShapeType="1"/>
            </p:cNvSpPr>
            <p:nvPr/>
          </p:nvSpPr>
          <p:spPr bwMode="auto">
            <a:xfrm flipH="1">
              <a:off x="4972050" y="2487613"/>
              <a:ext cx="327025" cy="0"/>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sp>
        <p:nvSpPr>
          <p:cNvPr id="463920" name="Rectangle 48"/>
          <p:cNvSpPr>
            <a:spLocks noChangeArrowheads="1"/>
          </p:cNvSpPr>
          <p:nvPr/>
        </p:nvSpPr>
        <p:spPr bwMode="auto">
          <a:xfrm>
            <a:off x="3663950" y="5366148"/>
            <a:ext cx="2008188" cy="428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fi-FI" sz="1350"/>
          </a:p>
        </p:txBody>
      </p:sp>
      <p:sp>
        <p:nvSpPr>
          <p:cNvPr id="3" name="Down Arrow 2"/>
          <p:cNvSpPr/>
          <p:nvPr/>
        </p:nvSpPr>
        <p:spPr>
          <a:xfrm rot="10800000">
            <a:off x="2506172" y="3556101"/>
            <a:ext cx="124806" cy="1222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sp>
        <p:nvSpPr>
          <p:cNvPr id="51" name="Rectangle 5"/>
          <p:cNvSpPr>
            <a:spLocks noChangeArrowheads="1"/>
          </p:cNvSpPr>
          <p:nvPr/>
        </p:nvSpPr>
        <p:spPr bwMode="auto">
          <a:xfrm>
            <a:off x="4388801" y="2688912"/>
            <a:ext cx="1114505"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500" b="1" dirty="0">
                <a:solidFill>
                  <a:srgbClr val="9933FF"/>
                </a:solidFill>
              </a:rPr>
              <a:t>Gene copy 1</a:t>
            </a:r>
          </a:p>
        </p:txBody>
      </p:sp>
      <p:sp>
        <p:nvSpPr>
          <p:cNvPr id="52" name="Rectangle 5"/>
          <p:cNvSpPr>
            <a:spLocks noChangeArrowheads="1"/>
          </p:cNvSpPr>
          <p:nvPr/>
        </p:nvSpPr>
        <p:spPr bwMode="auto">
          <a:xfrm>
            <a:off x="4439817" y="4152807"/>
            <a:ext cx="1114505"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500" b="1" dirty="0">
                <a:solidFill>
                  <a:schemeClr val="accent1">
                    <a:lumMod val="75000"/>
                  </a:schemeClr>
                </a:solidFill>
              </a:rPr>
              <a:t>Gene copy 2</a:t>
            </a:r>
          </a:p>
        </p:txBody>
      </p:sp>
      <p:sp>
        <p:nvSpPr>
          <p:cNvPr id="35" name="Rectangle 2"/>
          <p:cNvSpPr>
            <a:spLocks noGrp="1" noChangeArrowheads="1"/>
          </p:cNvSpPr>
          <p:nvPr>
            <p:ph type="title"/>
          </p:nvPr>
        </p:nvSpPr>
        <p:spPr>
          <a:xfrm>
            <a:off x="1273629" y="825402"/>
            <a:ext cx="9286868" cy="857250"/>
          </a:xfrm>
        </p:spPr>
        <p:txBody>
          <a:bodyPr>
            <a:normAutofit fontScale="90000"/>
          </a:bodyPr>
          <a:lstStyle/>
          <a:p>
            <a:r>
              <a:rPr lang="fi-FI" dirty="0" err="1"/>
              <a:t>Paralogy</a:t>
            </a:r>
            <a:r>
              <a:rPr lang="fi-FI" dirty="0"/>
              <a:t>: </a:t>
            </a:r>
            <a:r>
              <a:rPr lang="fi-FI" dirty="0" err="1"/>
              <a:t>can</a:t>
            </a:r>
            <a:r>
              <a:rPr lang="fi-FI" dirty="0"/>
              <a:t> </a:t>
            </a:r>
            <a:r>
              <a:rPr lang="fi-FI" dirty="0" err="1"/>
              <a:t>produce</a:t>
            </a:r>
            <a:r>
              <a:rPr lang="fi-FI" dirty="0"/>
              <a:t> </a:t>
            </a:r>
            <a:r>
              <a:rPr lang="fi-FI" dirty="0" err="1"/>
              <a:t>misleading</a:t>
            </a:r>
            <a:r>
              <a:rPr lang="fi-FI" dirty="0"/>
              <a:t> </a:t>
            </a:r>
            <a:r>
              <a:rPr lang="fi-FI" dirty="0" err="1"/>
              <a:t>trees</a:t>
            </a:r>
            <a:endParaRPr lang="en-US" dirty="0"/>
          </a:p>
        </p:txBody>
      </p:sp>
      <p:sp>
        <p:nvSpPr>
          <p:cNvPr id="36" name="Rectangle 2"/>
          <p:cNvSpPr txBox="1">
            <a:spLocks noChangeArrowheads="1"/>
          </p:cNvSpPr>
          <p:nvPr/>
        </p:nvSpPr>
        <p:spPr>
          <a:xfrm>
            <a:off x="1594818" y="5433383"/>
            <a:ext cx="8276546" cy="411510"/>
          </a:xfrm>
          <a:prstGeom prst="rect">
            <a:avLst/>
          </a:prstGeom>
        </p:spPr>
        <p:txBody>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pPr algn="l"/>
            <a:r>
              <a:rPr lang="sv-SE" sz="2100" dirty="0" err="1"/>
              <a:t>Paralogs</a:t>
            </a:r>
            <a:r>
              <a:rPr lang="sv-SE" sz="2100" dirty="0"/>
              <a:t>: genes </a:t>
            </a:r>
            <a:r>
              <a:rPr lang="sv-SE" sz="2100" dirty="0" err="1"/>
              <a:t>that</a:t>
            </a:r>
            <a:r>
              <a:rPr lang="sv-SE" sz="2100" dirty="0"/>
              <a:t> </a:t>
            </a:r>
            <a:r>
              <a:rPr lang="sv-SE" sz="2100" dirty="0" err="1"/>
              <a:t>arose</a:t>
            </a:r>
            <a:r>
              <a:rPr lang="sv-SE" sz="2100" dirty="0"/>
              <a:t> </a:t>
            </a:r>
            <a:r>
              <a:rPr lang="sv-SE" sz="2100" dirty="0" err="1"/>
              <a:t>due</a:t>
            </a:r>
            <a:r>
              <a:rPr lang="sv-SE" sz="2100" dirty="0"/>
              <a:t> </a:t>
            </a:r>
            <a:r>
              <a:rPr lang="sv-SE" sz="2100" dirty="0" err="1"/>
              <a:t>to</a:t>
            </a:r>
            <a:r>
              <a:rPr lang="sv-SE" sz="2100" dirty="0"/>
              <a:t> </a:t>
            </a:r>
            <a:r>
              <a:rPr lang="sv-SE" sz="2100" dirty="0" err="1"/>
              <a:t>duplication</a:t>
            </a:r>
            <a:r>
              <a:rPr lang="sv-SE" sz="2100" dirty="0"/>
              <a:t> events</a:t>
            </a:r>
            <a:endParaRPr lang="en-US" sz="2100" dirty="0"/>
          </a:p>
        </p:txBody>
      </p:sp>
    </p:spTree>
    <p:extLst>
      <p:ext uri="{BB962C8B-B14F-4D97-AF65-F5344CB8AC3E}">
        <p14:creationId xmlns:p14="http://schemas.microsoft.com/office/powerpoint/2010/main" val="3639493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ChangeArrowheads="1"/>
          </p:cNvSpPr>
          <p:nvPr/>
        </p:nvSpPr>
        <p:spPr bwMode="auto">
          <a:xfrm>
            <a:off x="6451600" y="3089672"/>
            <a:ext cx="4019550" cy="272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fi-FI" sz="1350"/>
          </a:p>
        </p:txBody>
      </p:sp>
      <p:sp>
        <p:nvSpPr>
          <p:cNvPr id="463879" name="Line 7"/>
          <p:cNvSpPr>
            <a:spLocks noChangeShapeType="1"/>
          </p:cNvSpPr>
          <p:nvPr/>
        </p:nvSpPr>
        <p:spPr bwMode="auto">
          <a:xfrm flipH="1">
            <a:off x="2568577" y="2164557"/>
            <a:ext cx="1528763" cy="1239441"/>
          </a:xfrm>
          <a:prstGeom prst="line">
            <a:avLst/>
          </a:prstGeom>
          <a:noFill/>
          <a:ln w="508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80" name="Line 8"/>
          <p:cNvSpPr>
            <a:spLocks noChangeShapeType="1"/>
          </p:cNvSpPr>
          <p:nvPr/>
        </p:nvSpPr>
        <p:spPr bwMode="auto">
          <a:xfrm flipH="1" flipV="1">
            <a:off x="3394077" y="2722254"/>
            <a:ext cx="688975" cy="581025"/>
          </a:xfrm>
          <a:prstGeom prst="line">
            <a:avLst/>
          </a:prstGeom>
          <a:noFill/>
          <a:ln w="508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81" name="Line 9"/>
          <p:cNvSpPr>
            <a:spLocks noChangeShapeType="1"/>
          </p:cNvSpPr>
          <p:nvPr/>
        </p:nvSpPr>
        <p:spPr bwMode="auto">
          <a:xfrm flipH="1" flipV="1">
            <a:off x="3775077" y="2413883"/>
            <a:ext cx="322263" cy="283369"/>
          </a:xfrm>
          <a:prstGeom prst="line">
            <a:avLst/>
          </a:prstGeom>
          <a:noFill/>
          <a:ln w="508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nvGrpSpPr>
          <p:cNvPr id="2" name="Group 1"/>
          <p:cNvGrpSpPr/>
          <p:nvPr/>
        </p:nvGrpSpPr>
        <p:grpSpPr>
          <a:xfrm>
            <a:off x="4092578" y="2025256"/>
            <a:ext cx="464070" cy="2813221"/>
            <a:chOff x="2568575" y="1557338"/>
            <a:chExt cx="464069" cy="3750961"/>
          </a:xfrm>
        </p:grpSpPr>
        <p:sp>
          <p:nvSpPr>
            <p:cNvPr id="463876" name="Rectangle 4"/>
            <p:cNvSpPr>
              <a:spLocks noChangeArrowheads="1"/>
            </p:cNvSpPr>
            <p:nvPr/>
          </p:nvSpPr>
          <p:spPr bwMode="auto">
            <a:xfrm>
              <a:off x="2568575" y="1557338"/>
              <a:ext cx="454451"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dirty="0">
                  <a:solidFill>
                    <a:srgbClr val="F35B1B"/>
                  </a:solidFill>
                </a:rPr>
                <a:t>a1*</a:t>
              </a:r>
            </a:p>
          </p:txBody>
        </p:sp>
        <p:sp>
          <p:nvSpPr>
            <p:cNvPr id="463877" name="Rectangle 5"/>
            <p:cNvSpPr>
              <a:spLocks noChangeArrowheads="1"/>
            </p:cNvSpPr>
            <p:nvPr/>
          </p:nvSpPr>
          <p:spPr bwMode="auto">
            <a:xfrm>
              <a:off x="2568575" y="2221558"/>
              <a:ext cx="358271"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dirty="0">
                  <a:solidFill>
                    <a:srgbClr val="BFBFBF"/>
                  </a:solidFill>
                </a:rPr>
                <a:t>b1</a:t>
              </a:r>
            </a:p>
          </p:txBody>
        </p:sp>
        <p:sp>
          <p:nvSpPr>
            <p:cNvPr id="463878" name="Rectangle 6"/>
            <p:cNvSpPr>
              <a:spLocks noChangeArrowheads="1"/>
            </p:cNvSpPr>
            <p:nvPr/>
          </p:nvSpPr>
          <p:spPr bwMode="auto">
            <a:xfrm>
              <a:off x="2568575" y="2959101"/>
              <a:ext cx="438421"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rgbClr val="F35B1B"/>
                  </a:solidFill>
                </a:rPr>
                <a:t>c1*</a:t>
              </a:r>
            </a:p>
          </p:txBody>
        </p:sp>
        <p:sp>
          <p:nvSpPr>
            <p:cNvPr id="463882" name="Rectangle 10"/>
            <p:cNvSpPr>
              <a:spLocks noChangeArrowheads="1"/>
            </p:cNvSpPr>
            <p:nvPr/>
          </p:nvSpPr>
          <p:spPr bwMode="auto">
            <a:xfrm>
              <a:off x="2568575" y="3462338"/>
              <a:ext cx="348653"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rgbClr val="BFBFBF"/>
                  </a:solidFill>
                </a:rPr>
                <a:t>a2</a:t>
              </a:r>
            </a:p>
          </p:txBody>
        </p:sp>
        <p:sp>
          <p:nvSpPr>
            <p:cNvPr id="463883" name="Rectangle 11"/>
            <p:cNvSpPr>
              <a:spLocks noChangeArrowheads="1"/>
            </p:cNvSpPr>
            <p:nvPr/>
          </p:nvSpPr>
          <p:spPr bwMode="auto">
            <a:xfrm>
              <a:off x="2568575" y="4087812"/>
              <a:ext cx="464069"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rgbClr val="F35B1B"/>
                  </a:solidFill>
                </a:rPr>
                <a:t>b2*</a:t>
              </a:r>
            </a:p>
          </p:txBody>
        </p:sp>
        <p:sp>
          <p:nvSpPr>
            <p:cNvPr id="463884" name="Rectangle 12"/>
            <p:cNvSpPr>
              <a:spLocks noChangeArrowheads="1"/>
            </p:cNvSpPr>
            <p:nvPr/>
          </p:nvSpPr>
          <p:spPr bwMode="auto">
            <a:xfrm>
              <a:off x="2568575" y="4879975"/>
              <a:ext cx="332623"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rgbClr val="BFBFBF"/>
                  </a:solidFill>
                </a:rPr>
                <a:t>c2</a:t>
              </a:r>
            </a:p>
          </p:txBody>
        </p:sp>
      </p:grpSp>
      <p:sp>
        <p:nvSpPr>
          <p:cNvPr id="463885" name="Line 13"/>
          <p:cNvSpPr>
            <a:spLocks noChangeShapeType="1"/>
          </p:cNvSpPr>
          <p:nvPr/>
        </p:nvSpPr>
        <p:spPr bwMode="auto">
          <a:xfrm flipH="1">
            <a:off x="3395665" y="3593307"/>
            <a:ext cx="701675" cy="542925"/>
          </a:xfrm>
          <a:prstGeom prst="line">
            <a:avLst/>
          </a:prstGeom>
          <a:noFill/>
          <a:ln w="508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86" name="Line 14"/>
          <p:cNvSpPr>
            <a:spLocks noChangeShapeType="1"/>
          </p:cNvSpPr>
          <p:nvPr/>
        </p:nvSpPr>
        <p:spPr bwMode="auto">
          <a:xfrm flipH="1" flipV="1">
            <a:off x="2566988" y="3412331"/>
            <a:ext cx="1516062" cy="1290638"/>
          </a:xfrm>
          <a:prstGeom prst="line">
            <a:avLst/>
          </a:prstGeom>
          <a:noFill/>
          <a:ln w="508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87" name="Line 15"/>
          <p:cNvSpPr>
            <a:spLocks noChangeShapeType="1"/>
          </p:cNvSpPr>
          <p:nvPr/>
        </p:nvSpPr>
        <p:spPr bwMode="auto">
          <a:xfrm flipH="1" flipV="1">
            <a:off x="3775077" y="3813574"/>
            <a:ext cx="322263" cy="272653"/>
          </a:xfrm>
          <a:prstGeom prst="line">
            <a:avLst/>
          </a:prstGeom>
          <a:noFill/>
          <a:ln w="508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88" name="Rectangle 16"/>
          <p:cNvSpPr>
            <a:spLocks noChangeArrowheads="1"/>
          </p:cNvSpPr>
          <p:nvPr/>
        </p:nvSpPr>
        <p:spPr bwMode="auto">
          <a:xfrm>
            <a:off x="2171701" y="1664495"/>
            <a:ext cx="1884074" cy="34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b="1" dirty="0">
                <a:solidFill>
                  <a:srgbClr val="9933FF"/>
                </a:solidFill>
              </a:rPr>
              <a:t>Gene phylogenies </a:t>
            </a:r>
          </a:p>
        </p:txBody>
      </p:sp>
      <p:sp>
        <p:nvSpPr>
          <p:cNvPr id="463899" name="Rectangle 27"/>
          <p:cNvSpPr>
            <a:spLocks noChangeArrowheads="1"/>
          </p:cNvSpPr>
          <p:nvPr/>
        </p:nvSpPr>
        <p:spPr bwMode="auto">
          <a:xfrm>
            <a:off x="1682750" y="4835130"/>
            <a:ext cx="2059892" cy="4020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2175" b="1">
                <a:solidFill>
                  <a:schemeClr val="tx2"/>
                </a:solidFill>
              </a:rPr>
              <a:t>gene duplication</a:t>
            </a:r>
          </a:p>
        </p:txBody>
      </p:sp>
      <p:sp>
        <p:nvSpPr>
          <p:cNvPr id="463900" name="Line 28"/>
          <p:cNvSpPr>
            <a:spLocks noChangeShapeType="1"/>
          </p:cNvSpPr>
          <p:nvPr/>
        </p:nvSpPr>
        <p:spPr bwMode="auto">
          <a:xfrm flipH="1">
            <a:off x="2284415" y="3420666"/>
            <a:ext cx="325437" cy="0"/>
          </a:xfrm>
          <a:prstGeom prst="line">
            <a:avLst/>
          </a:prstGeom>
          <a:noFill/>
          <a:ln w="508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nvGrpSpPr>
          <p:cNvPr id="5" name="Group 4"/>
          <p:cNvGrpSpPr/>
          <p:nvPr/>
        </p:nvGrpSpPr>
        <p:grpSpPr>
          <a:xfrm>
            <a:off x="6500988" y="3090864"/>
            <a:ext cx="3763791" cy="2459832"/>
            <a:chOff x="4976988" y="2978150"/>
            <a:chExt cx="3763791" cy="3279777"/>
          </a:xfrm>
        </p:grpSpPr>
        <p:sp>
          <p:nvSpPr>
            <p:cNvPr id="463901" name="Rectangle 29"/>
            <p:cNvSpPr>
              <a:spLocks noChangeArrowheads="1"/>
            </p:cNvSpPr>
            <p:nvPr/>
          </p:nvSpPr>
          <p:spPr bwMode="auto">
            <a:xfrm>
              <a:off x="5665788" y="2978150"/>
              <a:ext cx="1943706" cy="536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2175" b="1" dirty="0">
                  <a:solidFill>
                    <a:srgbClr val="33CC33"/>
                  </a:solidFill>
                </a:rPr>
                <a:t>Misleading tree</a:t>
              </a:r>
            </a:p>
          </p:txBody>
        </p:sp>
        <p:grpSp>
          <p:nvGrpSpPr>
            <p:cNvPr id="463903" name="Group 31"/>
            <p:cNvGrpSpPr>
              <a:grpSpLocks/>
            </p:cNvGrpSpPr>
            <p:nvPr/>
          </p:nvGrpSpPr>
          <p:grpSpPr bwMode="auto">
            <a:xfrm>
              <a:off x="4976988" y="3900489"/>
              <a:ext cx="3763791" cy="2357438"/>
              <a:chOff x="3527" y="2457"/>
              <a:chExt cx="2667" cy="1485"/>
            </a:xfrm>
          </p:grpSpPr>
          <p:sp>
            <p:nvSpPr>
              <p:cNvPr id="463904" name="Line 32"/>
              <p:cNvSpPr>
                <a:spLocks noChangeShapeType="1"/>
              </p:cNvSpPr>
              <p:nvPr/>
            </p:nvSpPr>
            <p:spPr bwMode="auto">
              <a:xfrm>
                <a:off x="5368" y="2603"/>
                <a:ext cx="589" cy="589"/>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905" name="Line 33"/>
              <p:cNvSpPr>
                <a:spLocks noChangeShapeType="1"/>
              </p:cNvSpPr>
              <p:nvPr/>
            </p:nvSpPr>
            <p:spPr bwMode="auto">
              <a:xfrm flipV="1">
                <a:off x="5368" y="3173"/>
                <a:ext cx="589" cy="610"/>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906" name="Line 34"/>
              <p:cNvSpPr>
                <a:spLocks noChangeShapeType="1"/>
              </p:cNvSpPr>
              <p:nvPr/>
            </p:nvSpPr>
            <p:spPr bwMode="auto">
              <a:xfrm flipV="1">
                <a:off x="5367" y="2841"/>
                <a:ext cx="254" cy="285"/>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907" name="Rectangle 35"/>
              <p:cNvSpPr>
                <a:spLocks noChangeArrowheads="1"/>
              </p:cNvSpPr>
              <p:nvPr/>
            </p:nvSpPr>
            <p:spPr bwMode="auto">
              <a:xfrm>
                <a:off x="5046" y="2457"/>
                <a:ext cx="227" cy="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1950" b="1">
                    <a:solidFill>
                      <a:srgbClr val="33CC33"/>
                    </a:solidFill>
                  </a:rPr>
                  <a:t>A</a:t>
                </a:r>
              </a:p>
            </p:txBody>
          </p:sp>
          <p:sp>
            <p:nvSpPr>
              <p:cNvPr id="463908" name="Rectangle 36"/>
              <p:cNvSpPr>
                <a:spLocks noChangeArrowheads="1"/>
              </p:cNvSpPr>
              <p:nvPr/>
            </p:nvSpPr>
            <p:spPr bwMode="auto">
              <a:xfrm>
                <a:off x="5036" y="3619"/>
                <a:ext cx="218" cy="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1950" b="1">
                    <a:solidFill>
                      <a:srgbClr val="33CC33"/>
                    </a:solidFill>
                  </a:rPr>
                  <a:t>B</a:t>
                </a:r>
              </a:p>
            </p:txBody>
          </p:sp>
          <p:sp>
            <p:nvSpPr>
              <p:cNvPr id="463909" name="Rectangle 37"/>
              <p:cNvSpPr>
                <a:spLocks noChangeArrowheads="1"/>
              </p:cNvSpPr>
              <p:nvPr/>
            </p:nvSpPr>
            <p:spPr bwMode="auto">
              <a:xfrm>
                <a:off x="5046" y="2951"/>
                <a:ext cx="214" cy="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1950" b="1">
                    <a:solidFill>
                      <a:srgbClr val="618FFD"/>
                    </a:solidFill>
                  </a:rPr>
                  <a:t>C</a:t>
                </a:r>
              </a:p>
            </p:txBody>
          </p:sp>
          <p:sp>
            <p:nvSpPr>
              <p:cNvPr id="463910" name="Line 38"/>
              <p:cNvSpPr>
                <a:spLocks noChangeShapeType="1"/>
              </p:cNvSpPr>
              <p:nvPr/>
            </p:nvSpPr>
            <p:spPr bwMode="auto">
              <a:xfrm flipH="1">
                <a:off x="3774" y="2603"/>
                <a:ext cx="621" cy="589"/>
              </a:xfrm>
              <a:prstGeom prst="line">
                <a:avLst/>
              </a:prstGeom>
              <a:noFill/>
              <a:ln w="508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911" name="Line 39"/>
              <p:cNvSpPr>
                <a:spLocks noChangeShapeType="1"/>
              </p:cNvSpPr>
              <p:nvPr/>
            </p:nvSpPr>
            <p:spPr bwMode="auto">
              <a:xfrm flipH="1" flipV="1">
                <a:off x="3774" y="3173"/>
                <a:ext cx="621" cy="610"/>
              </a:xfrm>
              <a:prstGeom prst="line">
                <a:avLst/>
              </a:prstGeom>
              <a:noFill/>
              <a:ln w="508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912" name="Line 40"/>
              <p:cNvSpPr>
                <a:spLocks noChangeShapeType="1"/>
              </p:cNvSpPr>
              <p:nvPr/>
            </p:nvSpPr>
            <p:spPr bwMode="auto">
              <a:xfrm flipH="1" flipV="1">
                <a:off x="4108" y="2868"/>
                <a:ext cx="287" cy="285"/>
              </a:xfrm>
              <a:prstGeom prst="line">
                <a:avLst/>
              </a:prstGeom>
              <a:noFill/>
              <a:ln w="508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913" name="Rectangle 41"/>
              <p:cNvSpPr>
                <a:spLocks noChangeArrowheads="1"/>
              </p:cNvSpPr>
              <p:nvPr/>
            </p:nvSpPr>
            <p:spPr bwMode="auto">
              <a:xfrm>
                <a:off x="4435" y="2457"/>
                <a:ext cx="296" cy="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1950" b="1">
                    <a:solidFill>
                      <a:srgbClr val="F35B1B"/>
                    </a:solidFill>
                  </a:rPr>
                  <a:t>a1</a:t>
                </a:r>
              </a:p>
            </p:txBody>
          </p:sp>
          <p:sp>
            <p:nvSpPr>
              <p:cNvPr id="463914" name="Rectangle 42"/>
              <p:cNvSpPr>
                <a:spLocks noChangeArrowheads="1"/>
              </p:cNvSpPr>
              <p:nvPr/>
            </p:nvSpPr>
            <p:spPr bwMode="auto">
              <a:xfrm>
                <a:off x="4435" y="3609"/>
                <a:ext cx="304" cy="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1950" b="1">
                    <a:solidFill>
                      <a:srgbClr val="F35B1B"/>
                    </a:solidFill>
                  </a:rPr>
                  <a:t>b2</a:t>
                </a:r>
              </a:p>
            </p:txBody>
          </p:sp>
          <p:sp>
            <p:nvSpPr>
              <p:cNvPr id="463915" name="Rectangle 43"/>
              <p:cNvSpPr>
                <a:spLocks noChangeArrowheads="1"/>
              </p:cNvSpPr>
              <p:nvPr/>
            </p:nvSpPr>
            <p:spPr bwMode="auto">
              <a:xfrm>
                <a:off x="4435" y="2963"/>
                <a:ext cx="283" cy="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3344" tIns="41672" rIns="83344" bIns="41672">
                <a:spAutoFit/>
              </a:bodyPr>
              <a:lstStyle/>
              <a:p>
                <a:pPr defTabSz="987029" eaLnBrk="0" hangingPunct="0"/>
                <a:r>
                  <a:rPr lang="en-US" sz="1950" b="1">
                    <a:solidFill>
                      <a:srgbClr val="F35B1B"/>
                    </a:solidFill>
                  </a:rPr>
                  <a:t>c1</a:t>
                </a:r>
              </a:p>
            </p:txBody>
          </p:sp>
          <p:sp>
            <p:nvSpPr>
              <p:cNvPr id="463916" name="Line 44"/>
              <p:cNvSpPr>
                <a:spLocks noChangeShapeType="1"/>
              </p:cNvSpPr>
              <p:nvPr/>
            </p:nvSpPr>
            <p:spPr bwMode="auto">
              <a:xfrm flipH="1">
                <a:off x="3527" y="3192"/>
                <a:ext cx="288" cy="0"/>
              </a:xfrm>
              <a:prstGeom prst="line">
                <a:avLst/>
              </a:prstGeom>
              <a:noFill/>
              <a:ln w="508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917" name="Line 45"/>
              <p:cNvSpPr>
                <a:spLocks noChangeShapeType="1"/>
              </p:cNvSpPr>
              <p:nvPr/>
            </p:nvSpPr>
            <p:spPr bwMode="auto">
              <a:xfrm flipH="1">
                <a:off x="5904" y="3192"/>
                <a:ext cx="290" cy="0"/>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grpSp>
      <p:sp>
        <p:nvSpPr>
          <p:cNvPr id="463918" name="Line 46"/>
          <p:cNvSpPr>
            <a:spLocks noChangeShapeType="1"/>
          </p:cNvSpPr>
          <p:nvPr/>
        </p:nvSpPr>
        <p:spPr bwMode="auto">
          <a:xfrm flipH="1">
            <a:off x="2284415" y="3420666"/>
            <a:ext cx="325437" cy="0"/>
          </a:xfrm>
          <a:prstGeom prst="line">
            <a:avLst/>
          </a:prstGeom>
          <a:noFill/>
          <a:ln w="50800">
            <a:solidFill>
              <a:srgbClr val="9933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nvGrpSpPr>
          <p:cNvPr id="4" name="Group 3"/>
          <p:cNvGrpSpPr/>
          <p:nvPr/>
        </p:nvGrpSpPr>
        <p:grpSpPr>
          <a:xfrm>
            <a:off x="5735050" y="1592797"/>
            <a:ext cx="2083231" cy="1814287"/>
            <a:chOff x="3435350" y="1076325"/>
            <a:chExt cx="2083231" cy="2419049"/>
          </a:xfrm>
        </p:grpSpPr>
        <p:sp>
          <p:nvSpPr>
            <p:cNvPr id="463889" name="Rectangle 17"/>
            <p:cNvSpPr>
              <a:spLocks noChangeArrowheads="1"/>
            </p:cNvSpPr>
            <p:nvPr/>
          </p:nvSpPr>
          <p:spPr bwMode="auto">
            <a:xfrm>
              <a:off x="3435350" y="1076325"/>
              <a:ext cx="2083231" cy="459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b="1" dirty="0">
                  <a:solidFill>
                    <a:srgbClr val="33CC33"/>
                  </a:solidFill>
                </a:rPr>
                <a:t>Organism phylogeny</a:t>
              </a:r>
            </a:p>
          </p:txBody>
        </p:sp>
        <p:sp>
          <p:nvSpPr>
            <p:cNvPr id="463890" name="Line 18"/>
            <p:cNvSpPr>
              <a:spLocks noChangeShapeType="1"/>
            </p:cNvSpPr>
            <p:nvPr/>
          </p:nvSpPr>
          <p:spPr bwMode="auto">
            <a:xfrm>
              <a:off x="4332288" y="1727200"/>
              <a:ext cx="684212" cy="769938"/>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91" name="Line 19"/>
            <p:cNvSpPr>
              <a:spLocks noChangeShapeType="1"/>
            </p:cNvSpPr>
            <p:nvPr/>
          </p:nvSpPr>
          <p:spPr bwMode="auto">
            <a:xfrm flipV="1">
              <a:off x="4332288" y="2479675"/>
              <a:ext cx="684212" cy="804863"/>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92" name="Line 20"/>
            <p:cNvSpPr>
              <a:spLocks noChangeShapeType="1"/>
            </p:cNvSpPr>
            <p:nvPr/>
          </p:nvSpPr>
          <p:spPr bwMode="auto">
            <a:xfrm flipV="1">
              <a:off x="4330700" y="2036763"/>
              <a:ext cx="290513" cy="379412"/>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sp>
          <p:nvSpPr>
            <p:cNvPr id="463893" name="Rectangle 21"/>
            <p:cNvSpPr>
              <a:spLocks noChangeArrowheads="1"/>
            </p:cNvSpPr>
            <p:nvPr/>
          </p:nvSpPr>
          <p:spPr bwMode="auto">
            <a:xfrm>
              <a:off x="3978275" y="1527176"/>
              <a:ext cx="265298"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rgbClr val="33CC33"/>
                  </a:solidFill>
                </a:rPr>
                <a:t>A</a:t>
              </a:r>
            </a:p>
          </p:txBody>
        </p:sp>
        <p:sp>
          <p:nvSpPr>
            <p:cNvPr id="463894" name="Rectangle 22"/>
            <p:cNvSpPr>
              <a:spLocks noChangeArrowheads="1"/>
            </p:cNvSpPr>
            <p:nvPr/>
          </p:nvSpPr>
          <p:spPr bwMode="auto">
            <a:xfrm>
              <a:off x="3978275" y="2182813"/>
              <a:ext cx="255680"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rgbClr val="33CC33"/>
                  </a:solidFill>
                </a:rPr>
                <a:t>B</a:t>
              </a:r>
            </a:p>
          </p:txBody>
        </p:sp>
        <p:sp>
          <p:nvSpPr>
            <p:cNvPr id="463895" name="Rectangle 23"/>
            <p:cNvSpPr>
              <a:spLocks noChangeArrowheads="1"/>
            </p:cNvSpPr>
            <p:nvPr/>
          </p:nvSpPr>
          <p:spPr bwMode="auto">
            <a:xfrm>
              <a:off x="3978275" y="3067050"/>
              <a:ext cx="249268" cy="42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650" b="1">
                  <a:solidFill>
                    <a:srgbClr val="618FFD"/>
                  </a:solidFill>
                </a:rPr>
                <a:t>C</a:t>
              </a:r>
            </a:p>
          </p:txBody>
        </p:sp>
        <p:sp>
          <p:nvSpPr>
            <p:cNvPr id="463919" name="Line 47"/>
            <p:cNvSpPr>
              <a:spLocks noChangeShapeType="1"/>
            </p:cNvSpPr>
            <p:nvPr/>
          </p:nvSpPr>
          <p:spPr bwMode="auto">
            <a:xfrm flipH="1">
              <a:off x="4972050" y="2487613"/>
              <a:ext cx="327025" cy="0"/>
            </a:xfrm>
            <a:prstGeom prst="line">
              <a:avLst/>
            </a:prstGeom>
            <a:noFill/>
            <a:ln w="50800">
              <a:solidFill>
                <a:srgbClr val="33CC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sz="1350"/>
            </a:p>
          </p:txBody>
        </p:sp>
      </p:grpSp>
      <p:sp>
        <p:nvSpPr>
          <p:cNvPr id="463920" name="Rectangle 48"/>
          <p:cNvSpPr>
            <a:spLocks noChangeArrowheads="1"/>
          </p:cNvSpPr>
          <p:nvPr/>
        </p:nvSpPr>
        <p:spPr bwMode="auto">
          <a:xfrm>
            <a:off x="3663950" y="5366148"/>
            <a:ext cx="2008188" cy="428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fi-FI" sz="1350"/>
          </a:p>
        </p:txBody>
      </p:sp>
      <p:sp>
        <p:nvSpPr>
          <p:cNvPr id="3" name="Down Arrow 2"/>
          <p:cNvSpPr/>
          <p:nvPr/>
        </p:nvSpPr>
        <p:spPr>
          <a:xfrm rot="10800000">
            <a:off x="2506172" y="3556101"/>
            <a:ext cx="124806" cy="1222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350"/>
          </a:p>
        </p:txBody>
      </p:sp>
      <p:sp>
        <p:nvSpPr>
          <p:cNvPr id="51" name="Rectangle 5"/>
          <p:cNvSpPr>
            <a:spLocks noChangeArrowheads="1"/>
          </p:cNvSpPr>
          <p:nvPr/>
        </p:nvSpPr>
        <p:spPr bwMode="auto">
          <a:xfrm>
            <a:off x="4388801" y="2688912"/>
            <a:ext cx="1114505"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500" b="1" dirty="0">
                <a:solidFill>
                  <a:srgbClr val="9933FF"/>
                </a:solidFill>
              </a:rPr>
              <a:t>Gene copy 1</a:t>
            </a:r>
          </a:p>
        </p:txBody>
      </p:sp>
      <p:sp>
        <p:nvSpPr>
          <p:cNvPr id="52" name="Rectangle 5"/>
          <p:cNvSpPr>
            <a:spLocks noChangeArrowheads="1"/>
          </p:cNvSpPr>
          <p:nvPr/>
        </p:nvSpPr>
        <p:spPr bwMode="auto">
          <a:xfrm>
            <a:off x="4439817" y="4152807"/>
            <a:ext cx="1114505"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1500" b="1" dirty="0">
                <a:solidFill>
                  <a:schemeClr val="accent1">
                    <a:lumMod val="75000"/>
                  </a:schemeClr>
                </a:solidFill>
              </a:rPr>
              <a:t>Gene copy 2</a:t>
            </a:r>
          </a:p>
        </p:txBody>
      </p:sp>
      <p:sp>
        <p:nvSpPr>
          <p:cNvPr id="53" name="Rectangle 2"/>
          <p:cNvSpPr>
            <a:spLocks noGrp="1" noChangeArrowheads="1"/>
          </p:cNvSpPr>
          <p:nvPr>
            <p:ph type="title"/>
          </p:nvPr>
        </p:nvSpPr>
        <p:spPr>
          <a:xfrm>
            <a:off x="1812033" y="890718"/>
            <a:ext cx="8748464" cy="857250"/>
          </a:xfrm>
        </p:spPr>
        <p:txBody>
          <a:bodyPr>
            <a:normAutofit fontScale="90000"/>
          </a:bodyPr>
          <a:lstStyle/>
          <a:p>
            <a:r>
              <a:rPr lang="fi-FI" dirty="0" err="1"/>
              <a:t>Paralogy</a:t>
            </a:r>
            <a:r>
              <a:rPr lang="fi-FI" dirty="0"/>
              <a:t>: </a:t>
            </a:r>
            <a:r>
              <a:rPr lang="fi-FI" dirty="0" err="1"/>
              <a:t>can</a:t>
            </a:r>
            <a:r>
              <a:rPr lang="fi-FI" dirty="0"/>
              <a:t> </a:t>
            </a:r>
            <a:r>
              <a:rPr lang="fi-FI" dirty="0" err="1"/>
              <a:t>produce</a:t>
            </a:r>
            <a:r>
              <a:rPr lang="fi-FI" dirty="0"/>
              <a:t> </a:t>
            </a:r>
            <a:r>
              <a:rPr lang="fi-FI" dirty="0" err="1"/>
              <a:t>misleading</a:t>
            </a:r>
            <a:r>
              <a:rPr lang="fi-FI" dirty="0"/>
              <a:t> </a:t>
            </a:r>
            <a:r>
              <a:rPr lang="fi-FI" dirty="0" err="1"/>
              <a:t>trees</a:t>
            </a:r>
            <a:endParaRPr lang="en-US" dirty="0"/>
          </a:p>
        </p:txBody>
      </p:sp>
      <p:sp>
        <p:nvSpPr>
          <p:cNvPr id="56" name="Rectangle 3"/>
          <p:cNvSpPr>
            <a:spLocks noChangeArrowheads="1"/>
          </p:cNvSpPr>
          <p:nvPr/>
        </p:nvSpPr>
        <p:spPr bwMode="auto">
          <a:xfrm>
            <a:off x="4270376" y="5089721"/>
            <a:ext cx="1381950" cy="4020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7866" tIns="33338" rIns="67866" bIns="33338">
            <a:spAutoFit/>
          </a:bodyPr>
          <a:lstStyle/>
          <a:p>
            <a:pPr eaLnBrk="0" hangingPunct="0"/>
            <a:r>
              <a:rPr lang="en-US" sz="2175" b="1" dirty="0">
                <a:solidFill>
                  <a:srgbClr val="FF0000"/>
                </a:solidFill>
              </a:rPr>
              <a:t>PARALOGY</a:t>
            </a:r>
          </a:p>
        </p:txBody>
      </p:sp>
      <p:sp>
        <p:nvSpPr>
          <p:cNvPr id="57" name="Rectangle 2"/>
          <p:cNvSpPr txBox="1">
            <a:spLocks noChangeArrowheads="1"/>
          </p:cNvSpPr>
          <p:nvPr/>
        </p:nvSpPr>
        <p:spPr>
          <a:xfrm>
            <a:off x="1594818" y="5433383"/>
            <a:ext cx="8276546" cy="411510"/>
          </a:xfrm>
          <a:prstGeom prst="rect">
            <a:avLst/>
          </a:prstGeom>
        </p:spPr>
        <p:txBody>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pPr algn="l"/>
            <a:r>
              <a:rPr lang="sv-SE" sz="2100" dirty="0" err="1"/>
              <a:t>Paralogs</a:t>
            </a:r>
            <a:r>
              <a:rPr lang="sv-SE" sz="2100" dirty="0"/>
              <a:t>: genes </a:t>
            </a:r>
            <a:r>
              <a:rPr lang="sv-SE" sz="2100" dirty="0" err="1"/>
              <a:t>that</a:t>
            </a:r>
            <a:r>
              <a:rPr lang="sv-SE" sz="2100" dirty="0"/>
              <a:t> </a:t>
            </a:r>
            <a:r>
              <a:rPr lang="sv-SE" sz="2100" dirty="0" err="1"/>
              <a:t>arose</a:t>
            </a:r>
            <a:r>
              <a:rPr lang="sv-SE" sz="2100" dirty="0"/>
              <a:t> </a:t>
            </a:r>
            <a:r>
              <a:rPr lang="sv-SE" sz="2100" dirty="0" err="1"/>
              <a:t>due</a:t>
            </a:r>
            <a:r>
              <a:rPr lang="sv-SE" sz="2100" dirty="0"/>
              <a:t> </a:t>
            </a:r>
            <a:r>
              <a:rPr lang="sv-SE" sz="2100" dirty="0" err="1"/>
              <a:t>to</a:t>
            </a:r>
            <a:r>
              <a:rPr lang="sv-SE" sz="2100" dirty="0"/>
              <a:t> </a:t>
            </a:r>
            <a:r>
              <a:rPr lang="sv-SE" sz="2100" dirty="0" err="1"/>
              <a:t>duplication</a:t>
            </a:r>
            <a:r>
              <a:rPr lang="sv-SE" sz="2100" dirty="0"/>
              <a:t> events</a:t>
            </a:r>
            <a:endParaRPr lang="en-US" sz="2100" dirty="0"/>
          </a:p>
        </p:txBody>
      </p:sp>
    </p:spTree>
    <p:extLst>
      <p:ext uri="{BB962C8B-B14F-4D97-AF65-F5344CB8AC3E}">
        <p14:creationId xmlns:p14="http://schemas.microsoft.com/office/powerpoint/2010/main" val="30687977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r>
              <a:rPr lang="sv-SE" dirty="0" err="1"/>
              <a:t>Incomplete</a:t>
            </a:r>
            <a:r>
              <a:rPr lang="sv-SE" dirty="0"/>
              <a:t> </a:t>
            </a:r>
            <a:r>
              <a:rPr lang="sv-SE" dirty="0" err="1"/>
              <a:t>lineage</a:t>
            </a:r>
            <a:r>
              <a:rPr lang="sv-SE" dirty="0"/>
              <a:t> </a:t>
            </a:r>
            <a:r>
              <a:rPr lang="sv-SE" dirty="0" err="1"/>
              <a:t>sorting</a:t>
            </a:r>
            <a:r>
              <a:rPr lang="sv-SE" dirty="0"/>
              <a:t> (ILS)</a:t>
            </a:r>
            <a:endParaRPr lang="en-GB" dirty="0"/>
          </a:p>
        </p:txBody>
      </p:sp>
      <p:sp>
        <p:nvSpPr>
          <p:cNvPr id="369667" name="Rectangle 3"/>
          <p:cNvSpPr>
            <a:spLocks noGrp="1" noChangeArrowheads="1"/>
          </p:cNvSpPr>
          <p:nvPr>
            <p:ph idx="1"/>
          </p:nvPr>
        </p:nvSpPr>
        <p:spPr/>
        <p:txBody>
          <a:bodyPr>
            <a:normAutofit/>
          </a:bodyPr>
          <a:lstStyle/>
          <a:p>
            <a:pPr>
              <a:lnSpc>
                <a:spcPct val="110000"/>
              </a:lnSpc>
            </a:pPr>
            <a:r>
              <a:rPr lang="sv-SE" dirty="0">
                <a:solidFill>
                  <a:srgbClr val="0000FF"/>
                </a:solidFill>
              </a:rPr>
              <a:t>Gene </a:t>
            </a:r>
            <a:r>
              <a:rPr lang="sv-SE" dirty="0" err="1">
                <a:solidFill>
                  <a:srgbClr val="0000FF"/>
                </a:solidFill>
              </a:rPr>
              <a:t>trees</a:t>
            </a:r>
            <a:r>
              <a:rPr lang="sv-SE" dirty="0">
                <a:solidFill>
                  <a:srgbClr val="0000FF"/>
                </a:solidFill>
              </a:rPr>
              <a:t> </a:t>
            </a:r>
            <a:r>
              <a:rPr lang="sv-SE" dirty="0" err="1"/>
              <a:t>may</a:t>
            </a:r>
            <a:r>
              <a:rPr lang="sv-SE" dirty="0"/>
              <a:t> not be the same as </a:t>
            </a:r>
            <a:r>
              <a:rPr lang="sv-SE" dirty="0">
                <a:solidFill>
                  <a:srgbClr val="0000FF"/>
                </a:solidFill>
              </a:rPr>
              <a:t>species </a:t>
            </a:r>
            <a:r>
              <a:rPr lang="sv-SE" dirty="0" err="1">
                <a:solidFill>
                  <a:srgbClr val="0000FF"/>
                </a:solidFill>
              </a:rPr>
              <a:t>trees</a:t>
            </a:r>
            <a:r>
              <a:rPr lang="sv-SE" dirty="0">
                <a:solidFill>
                  <a:srgbClr val="0000FF"/>
                </a:solidFill>
              </a:rPr>
              <a:t> </a:t>
            </a:r>
          </a:p>
          <a:p>
            <a:pPr>
              <a:lnSpc>
                <a:spcPct val="110000"/>
              </a:lnSpc>
            </a:pPr>
            <a:r>
              <a:rPr lang="sv-SE" dirty="0" err="1"/>
              <a:t>Usually</a:t>
            </a:r>
            <a:r>
              <a:rPr lang="sv-SE" dirty="0"/>
              <a:t> not a problem for </a:t>
            </a:r>
            <a:r>
              <a:rPr lang="sv-SE" dirty="0" err="1"/>
              <a:t>deep</a:t>
            </a:r>
            <a:r>
              <a:rPr lang="sv-SE" dirty="0"/>
              <a:t> </a:t>
            </a:r>
            <a:r>
              <a:rPr lang="sv-SE" dirty="0" err="1"/>
              <a:t>phylogenies</a:t>
            </a:r>
            <a:r>
              <a:rPr lang="sv-SE" dirty="0"/>
              <a:t> BUT</a:t>
            </a:r>
            <a:r>
              <a:rPr lang="mr-IN" dirty="0"/>
              <a:t>…</a:t>
            </a:r>
            <a:endParaRPr lang="sv-SE" dirty="0"/>
          </a:p>
          <a:p>
            <a:pPr>
              <a:lnSpc>
                <a:spcPct val="110000"/>
              </a:lnSpc>
            </a:pPr>
            <a:r>
              <a:rPr lang="sv-SE" dirty="0" err="1"/>
              <a:t>Extant</a:t>
            </a:r>
            <a:r>
              <a:rPr lang="sv-SE" dirty="0"/>
              <a:t> populations </a:t>
            </a:r>
            <a:r>
              <a:rPr lang="sv-SE" dirty="0" err="1"/>
              <a:t>may</a:t>
            </a:r>
            <a:r>
              <a:rPr lang="sv-SE" dirty="0"/>
              <a:t> </a:t>
            </a:r>
            <a:r>
              <a:rPr lang="sv-SE" dirty="0" err="1"/>
              <a:t>retain</a:t>
            </a:r>
            <a:r>
              <a:rPr lang="sv-SE" dirty="0"/>
              <a:t> </a:t>
            </a:r>
            <a:r>
              <a:rPr lang="sv-SE" dirty="0" err="1"/>
              <a:t>ancestral</a:t>
            </a:r>
            <a:r>
              <a:rPr lang="sv-SE" dirty="0"/>
              <a:t> </a:t>
            </a:r>
            <a:r>
              <a:rPr lang="sv-SE" dirty="0" err="1"/>
              <a:t>polymorphisms</a:t>
            </a:r>
            <a:endParaRPr lang="sv-SE" dirty="0"/>
          </a:p>
          <a:p>
            <a:pPr>
              <a:lnSpc>
                <a:spcPct val="110000"/>
              </a:lnSpc>
            </a:pPr>
            <a:r>
              <a:rPr lang="sv-SE" dirty="0"/>
              <a:t>Species </a:t>
            </a:r>
            <a:r>
              <a:rPr lang="sv-SE" dirty="0" err="1"/>
              <a:t>level</a:t>
            </a:r>
            <a:r>
              <a:rPr lang="sv-SE" dirty="0"/>
              <a:t> </a:t>
            </a:r>
            <a:r>
              <a:rPr lang="sv-SE" dirty="0" err="1"/>
              <a:t>phylogenies</a:t>
            </a:r>
            <a:r>
              <a:rPr lang="sv-SE" dirty="0"/>
              <a:t> </a:t>
            </a:r>
            <a:r>
              <a:rPr lang="sv-SE" dirty="0" err="1"/>
              <a:t>should</a:t>
            </a:r>
            <a:r>
              <a:rPr lang="sv-SE" dirty="0"/>
              <a:t> never </a:t>
            </a:r>
            <a:r>
              <a:rPr lang="sv-SE" dirty="0" err="1"/>
              <a:t>sample</a:t>
            </a:r>
            <a:r>
              <a:rPr lang="sv-SE" dirty="0"/>
              <a:t> </a:t>
            </a:r>
            <a:r>
              <a:rPr lang="sv-SE" dirty="0" err="1"/>
              <a:t>single</a:t>
            </a:r>
            <a:r>
              <a:rPr lang="sv-SE" dirty="0"/>
              <a:t> </a:t>
            </a:r>
            <a:r>
              <a:rPr lang="sv-SE" dirty="0" err="1"/>
              <a:t>individuals</a:t>
            </a:r>
            <a:r>
              <a:rPr lang="sv-SE" dirty="0"/>
              <a:t> </a:t>
            </a:r>
            <a:r>
              <a:rPr lang="sv-SE" dirty="0" err="1"/>
              <a:t>of</a:t>
            </a:r>
            <a:r>
              <a:rPr lang="sv-SE" dirty="0"/>
              <a:t> different species</a:t>
            </a:r>
          </a:p>
          <a:p>
            <a:pPr lvl="1">
              <a:lnSpc>
                <a:spcPct val="110000"/>
              </a:lnSpc>
            </a:pPr>
            <a:r>
              <a:rPr lang="sv-SE" dirty="0" err="1"/>
              <a:t>Sample</a:t>
            </a:r>
            <a:r>
              <a:rPr lang="sv-SE" dirty="0"/>
              <a:t> </a:t>
            </a:r>
            <a:r>
              <a:rPr lang="sv-SE" dirty="0" err="1"/>
              <a:t>several</a:t>
            </a:r>
            <a:r>
              <a:rPr lang="sv-SE" dirty="0"/>
              <a:t> </a:t>
            </a:r>
            <a:r>
              <a:rPr lang="sv-SE" dirty="0" err="1"/>
              <a:t>individuals</a:t>
            </a:r>
            <a:r>
              <a:rPr lang="sv-SE" dirty="0"/>
              <a:t> from </a:t>
            </a:r>
            <a:r>
              <a:rPr lang="sv-SE" dirty="0" err="1"/>
              <a:t>across</a:t>
            </a:r>
            <a:r>
              <a:rPr lang="sv-SE" dirty="0"/>
              <a:t> the </a:t>
            </a:r>
            <a:r>
              <a:rPr lang="sv-SE" dirty="0" err="1"/>
              <a:t>range</a:t>
            </a:r>
            <a:endParaRPr lang="en-GB" dirty="0"/>
          </a:p>
        </p:txBody>
      </p:sp>
    </p:spTree>
    <p:extLst>
      <p:ext uri="{BB962C8B-B14F-4D97-AF65-F5344CB8AC3E}">
        <p14:creationId xmlns:p14="http://schemas.microsoft.com/office/powerpoint/2010/main" val="96065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96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96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96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96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r>
              <a:rPr lang="sv-SE"/>
              <a:t>Are species monophyletic?</a:t>
            </a:r>
            <a:endParaRPr lang="en-GB"/>
          </a:p>
        </p:txBody>
      </p:sp>
      <p:sp>
        <p:nvSpPr>
          <p:cNvPr id="371715" name="Rectangle 3"/>
          <p:cNvSpPr>
            <a:spLocks noGrp="1" noChangeArrowheads="1"/>
          </p:cNvSpPr>
          <p:nvPr>
            <p:ph idx="1"/>
          </p:nvPr>
        </p:nvSpPr>
        <p:spPr>
          <a:xfrm>
            <a:off x="609600" y="2420889"/>
            <a:ext cx="10972800" cy="3586403"/>
          </a:xfrm>
        </p:spPr>
        <p:txBody>
          <a:bodyPr>
            <a:normAutofit/>
          </a:bodyPr>
          <a:lstStyle/>
          <a:p>
            <a:r>
              <a:rPr lang="sv-SE" sz="3200" dirty="0"/>
              <a:t>Implicit </a:t>
            </a:r>
            <a:r>
              <a:rPr lang="sv-SE" sz="3200" dirty="0" err="1"/>
              <a:t>assumption</a:t>
            </a:r>
            <a:r>
              <a:rPr lang="sv-SE" sz="3200" dirty="0"/>
              <a:t> in </a:t>
            </a:r>
            <a:r>
              <a:rPr lang="sv-SE" sz="3200" dirty="0" err="1"/>
              <a:t>many</a:t>
            </a:r>
            <a:r>
              <a:rPr lang="sv-SE" sz="3200" dirty="0"/>
              <a:t> studies </a:t>
            </a:r>
            <a:r>
              <a:rPr lang="sv-SE" sz="3200" dirty="0" err="1"/>
              <a:t>using</a:t>
            </a:r>
            <a:r>
              <a:rPr lang="sv-SE" sz="3200" dirty="0"/>
              <a:t> </a:t>
            </a:r>
            <a:r>
              <a:rPr lang="sv-SE" sz="3200" dirty="0" err="1"/>
              <a:t>mtDNA</a:t>
            </a:r>
            <a:r>
              <a:rPr lang="sv-SE" sz="3200" dirty="0"/>
              <a:t> – DNA </a:t>
            </a:r>
            <a:r>
              <a:rPr lang="sv-SE" sz="3200" dirty="0" err="1"/>
              <a:t>barcoding</a:t>
            </a:r>
            <a:endParaRPr lang="sv-SE" sz="3200" dirty="0"/>
          </a:p>
          <a:p>
            <a:r>
              <a:rPr lang="sv-SE" sz="3200" dirty="0" err="1"/>
              <a:t>Theoretical</a:t>
            </a:r>
            <a:r>
              <a:rPr lang="sv-SE" sz="3200" dirty="0"/>
              <a:t> studies </a:t>
            </a:r>
            <a:r>
              <a:rPr lang="sv-SE" sz="3200" dirty="0" err="1"/>
              <a:t>predict</a:t>
            </a:r>
            <a:r>
              <a:rPr lang="sv-SE" sz="3200" dirty="0"/>
              <a:t> </a:t>
            </a:r>
            <a:r>
              <a:rPr lang="sv-SE" sz="3200" dirty="0" err="1"/>
              <a:t>that</a:t>
            </a:r>
            <a:r>
              <a:rPr lang="sv-SE" sz="3200" dirty="0"/>
              <a:t> DNA </a:t>
            </a:r>
            <a:r>
              <a:rPr lang="sv-SE" sz="3200" dirty="0" err="1"/>
              <a:t>lineages</a:t>
            </a:r>
            <a:r>
              <a:rPr lang="sv-SE" sz="3200" dirty="0"/>
              <a:t> pass </a:t>
            </a:r>
            <a:r>
              <a:rPr lang="sv-SE" sz="3200" dirty="0" err="1"/>
              <a:t>through</a:t>
            </a:r>
            <a:r>
              <a:rPr lang="sv-SE" sz="3200" dirty="0"/>
              <a:t> </a:t>
            </a:r>
            <a:r>
              <a:rPr lang="sv-SE" sz="3200" dirty="0" err="1"/>
              <a:t>several</a:t>
            </a:r>
            <a:r>
              <a:rPr lang="sv-SE" sz="3200" dirty="0"/>
              <a:t> </a:t>
            </a:r>
            <a:r>
              <a:rPr lang="sv-SE" sz="3200" dirty="0" err="1"/>
              <a:t>phases</a:t>
            </a:r>
            <a:r>
              <a:rPr lang="sv-SE" sz="3200" dirty="0"/>
              <a:t> in evolution </a:t>
            </a:r>
            <a:r>
              <a:rPr lang="sv-SE" sz="3200" dirty="0" err="1"/>
              <a:t>of</a:t>
            </a:r>
            <a:r>
              <a:rPr lang="sv-SE" sz="3200" dirty="0"/>
              <a:t> a species</a:t>
            </a:r>
            <a:endParaRPr lang="en-GB" sz="3200" dirty="0"/>
          </a:p>
        </p:txBody>
      </p:sp>
    </p:spTree>
    <p:extLst>
      <p:ext uri="{BB962C8B-B14F-4D97-AF65-F5344CB8AC3E}">
        <p14:creationId xmlns:p14="http://schemas.microsoft.com/office/powerpoint/2010/main" val="582528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3762" name="Group 2"/>
          <p:cNvGrpSpPr>
            <a:grpSpLocks/>
          </p:cNvGrpSpPr>
          <p:nvPr/>
        </p:nvGrpSpPr>
        <p:grpSpPr bwMode="auto">
          <a:xfrm>
            <a:off x="406400" y="1524000"/>
            <a:ext cx="1625600" cy="4800600"/>
            <a:chOff x="192" y="960"/>
            <a:chExt cx="768" cy="3024"/>
          </a:xfrm>
        </p:grpSpPr>
        <p:sp>
          <p:nvSpPr>
            <p:cNvPr id="373763" name="Line 3"/>
            <p:cNvSpPr>
              <a:spLocks noChangeShapeType="1"/>
            </p:cNvSpPr>
            <p:nvPr/>
          </p:nvSpPr>
          <p:spPr bwMode="auto">
            <a:xfrm flipV="1">
              <a:off x="960" y="960"/>
              <a:ext cx="0" cy="3024"/>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64" name="Text Box 4"/>
            <p:cNvSpPr txBox="1">
              <a:spLocks noChangeArrowheads="1"/>
            </p:cNvSpPr>
            <p:nvPr/>
          </p:nvSpPr>
          <p:spPr bwMode="auto">
            <a:xfrm>
              <a:off x="192" y="2160"/>
              <a:ext cx="62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Time</a:t>
              </a:r>
              <a:endParaRPr lang="en-GB" sz="2400">
                <a:latin typeface="Times New Roman" pitchFamily="18" charset="0"/>
              </a:endParaRPr>
            </a:p>
          </p:txBody>
        </p:sp>
      </p:grpSp>
      <p:sp>
        <p:nvSpPr>
          <p:cNvPr id="373765" name="Line 5"/>
          <p:cNvSpPr>
            <a:spLocks noChangeShapeType="1"/>
          </p:cNvSpPr>
          <p:nvPr/>
        </p:nvSpPr>
        <p:spPr bwMode="auto">
          <a:xfrm>
            <a:off x="6197600" y="1295400"/>
            <a:ext cx="0" cy="327660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grpSp>
        <p:nvGrpSpPr>
          <p:cNvPr id="373766" name="Group 6"/>
          <p:cNvGrpSpPr>
            <a:grpSpLocks/>
          </p:cNvGrpSpPr>
          <p:nvPr/>
        </p:nvGrpSpPr>
        <p:grpSpPr bwMode="auto">
          <a:xfrm>
            <a:off x="3657600" y="609600"/>
            <a:ext cx="5181600" cy="685800"/>
            <a:chOff x="1728" y="384"/>
            <a:chExt cx="2448" cy="432"/>
          </a:xfrm>
        </p:grpSpPr>
        <p:sp>
          <p:nvSpPr>
            <p:cNvPr id="373767" name="Line 7"/>
            <p:cNvSpPr>
              <a:spLocks noChangeShapeType="1"/>
            </p:cNvSpPr>
            <p:nvPr/>
          </p:nvSpPr>
          <p:spPr bwMode="auto">
            <a:xfrm>
              <a:off x="1728" y="816"/>
              <a:ext cx="1152"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68" name="Line 8"/>
            <p:cNvSpPr>
              <a:spLocks noChangeShapeType="1"/>
            </p:cNvSpPr>
            <p:nvPr/>
          </p:nvSpPr>
          <p:spPr bwMode="auto">
            <a:xfrm>
              <a:off x="3024" y="816"/>
              <a:ext cx="1152"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69" name="Text Box 9"/>
            <p:cNvSpPr txBox="1">
              <a:spLocks noChangeArrowheads="1"/>
            </p:cNvSpPr>
            <p:nvPr/>
          </p:nvSpPr>
          <p:spPr bwMode="auto">
            <a:xfrm>
              <a:off x="2160" y="384"/>
              <a:ext cx="28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A</a:t>
              </a:r>
              <a:endParaRPr lang="en-GB" sz="2400">
                <a:latin typeface="Times New Roman" pitchFamily="18" charset="0"/>
              </a:endParaRPr>
            </a:p>
          </p:txBody>
        </p:sp>
        <p:sp>
          <p:nvSpPr>
            <p:cNvPr id="373770" name="Text Box 10"/>
            <p:cNvSpPr txBox="1">
              <a:spLocks noChangeArrowheads="1"/>
            </p:cNvSpPr>
            <p:nvPr/>
          </p:nvSpPr>
          <p:spPr bwMode="auto">
            <a:xfrm>
              <a:off x="3504" y="38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B</a:t>
              </a:r>
              <a:endParaRPr lang="en-GB" sz="2400">
                <a:latin typeface="Times New Roman" pitchFamily="18" charset="0"/>
              </a:endParaRPr>
            </a:p>
          </p:txBody>
        </p:sp>
      </p:grpSp>
      <p:grpSp>
        <p:nvGrpSpPr>
          <p:cNvPr id="373771" name="Group 11"/>
          <p:cNvGrpSpPr>
            <a:grpSpLocks/>
          </p:cNvGrpSpPr>
          <p:nvPr/>
        </p:nvGrpSpPr>
        <p:grpSpPr bwMode="auto">
          <a:xfrm>
            <a:off x="2946400" y="1524000"/>
            <a:ext cx="6502400" cy="4572000"/>
            <a:chOff x="1392" y="960"/>
            <a:chExt cx="3072" cy="2880"/>
          </a:xfrm>
        </p:grpSpPr>
        <p:sp>
          <p:nvSpPr>
            <p:cNvPr id="373772" name="Line 12"/>
            <p:cNvSpPr>
              <a:spLocks noChangeShapeType="1"/>
            </p:cNvSpPr>
            <p:nvPr/>
          </p:nvSpPr>
          <p:spPr bwMode="auto">
            <a:xfrm flipV="1">
              <a:off x="3744" y="2784"/>
              <a:ext cx="720" cy="96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73" name="Line 13"/>
            <p:cNvSpPr>
              <a:spLocks noChangeShapeType="1"/>
            </p:cNvSpPr>
            <p:nvPr/>
          </p:nvSpPr>
          <p:spPr bwMode="auto">
            <a:xfrm flipH="1" flipV="1">
              <a:off x="3888" y="2880"/>
              <a:ext cx="192" cy="43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74" name="Line 14"/>
            <p:cNvSpPr>
              <a:spLocks noChangeShapeType="1"/>
            </p:cNvSpPr>
            <p:nvPr/>
          </p:nvSpPr>
          <p:spPr bwMode="auto">
            <a:xfrm flipH="1" flipV="1">
              <a:off x="4176" y="2736"/>
              <a:ext cx="48"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75" name="Line 15"/>
            <p:cNvSpPr>
              <a:spLocks noChangeShapeType="1"/>
            </p:cNvSpPr>
            <p:nvPr/>
          </p:nvSpPr>
          <p:spPr bwMode="auto">
            <a:xfrm flipV="1">
              <a:off x="3360" y="3168"/>
              <a:ext cx="240" cy="57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76" name="Line 16"/>
            <p:cNvSpPr>
              <a:spLocks noChangeShapeType="1"/>
            </p:cNvSpPr>
            <p:nvPr/>
          </p:nvSpPr>
          <p:spPr bwMode="auto">
            <a:xfrm flipH="1" flipV="1">
              <a:off x="3408" y="3024"/>
              <a:ext cx="144" cy="2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77" name="Line 17"/>
            <p:cNvSpPr>
              <a:spLocks noChangeShapeType="1"/>
            </p:cNvSpPr>
            <p:nvPr/>
          </p:nvSpPr>
          <p:spPr bwMode="auto">
            <a:xfrm flipV="1">
              <a:off x="2784" y="960"/>
              <a:ext cx="1248" cy="283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78" name="Line 18"/>
            <p:cNvSpPr>
              <a:spLocks noChangeShapeType="1"/>
            </p:cNvSpPr>
            <p:nvPr/>
          </p:nvSpPr>
          <p:spPr bwMode="auto">
            <a:xfrm flipH="1" flipV="1">
              <a:off x="1824" y="960"/>
              <a:ext cx="1104" cy="244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79" name="Line 19"/>
            <p:cNvSpPr>
              <a:spLocks noChangeShapeType="1"/>
            </p:cNvSpPr>
            <p:nvPr/>
          </p:nvSpPr>
          <p:spPr bwMode="auto">
            <a:xfrm flipH="1" flipV="1">
              <a:off x="2976" y="2448"/>
              <a:ext cx="192" cy="52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80" name="Line 20"/>
            <p:cNvSpPr>
              <a:spLocks noChangeShapeType="1"/>
            </p:cNvSpPr>
            <p:nvPr/>
          </p:nvSpPr>
          <p:spPr bwMode="auto">
            <a:xfrm flipV="1">
              <a:off x="2688" y="1008"/>
              <a:ext cx="192" cy="182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81" name="Line 21"/>
            <p:cNvSpPr>
              <a:spLocks noChangeShapeType="1"/>
            </p:cNvSpPr>
            <p:nvPr/>
          </p:nvSpPr>
          <p:spPr bwMode="auto">
            <a:xfrm flipV="1">
              <a:off x="3072" y="1008"/>
              <a:ext cx="96" cy="168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82" name="Line 22"/>
            <p:cNvSpPr>
              <a:spLocks noChangeShapeType="1"/>
            </p:cNvSpPr>
            <p:nvPr/>
          </p:nvSpPr>
          <p:spPr bwMode="auto">
            <a:xfrm flipH="1" flipV="1">
              <a:off x="3360" y="1008"/>
              <a:ext cx="192" cy="100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83" name="Line 23"/>
            <p:cNvSpPr>
              <a:spLocks noChangeShapeType="1"/>
            </p:cNvSpPr>
            <p:nvPr/>
          </p:nvSpPr>
          <p:spPr bwMode="auto">
            <a:xfrm flipV="1">
              <a:off x="3408" y="960"/>
              <a:ext cx="192" cy="33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84" name="Line 24"/>
            <p:cNvSpPr>
              <a:spLocks noChangeShapeType="1"/>
            </p:cNvSpPr>
            <p:nvPr/>
          </p:nvSpPr>
          <p:spPr bwMode="auto">
            <a:xfrm flipV="1">
              <a:off x="3456" y="960"/>
              <a:ext cx="336" cy="57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85" name="Line 25"/>
            <p:cNvSpPr>
              <a:spLocks noChangeShapeType="1"/>
            </p:cNvSpPr>
            <p:nvPr/>
          </p:nvSpPr>
          <p:spPr bwMode="auto">
            <a:xfrm flipV="1">
              <a:off x="2256" y="960"/>
              <a:ext cx="240" cy="100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86" name="Line 26"/>
            <p:cNvSpPr>
              <a:spLocks noChangeShapeType="1"/>
            </p:cNvSpPr>
            <p:nvPr/>
          </p:nvSpPr>
          <p:spPr bwMode="auto">
            <a:xfrm flipV="1">
              <a:off x="2160" y="960"/>
              <a:ext cx="144" cy="76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87" name="Line 27"/>
            <p:cNvSpPr>
              <a:spLocks noChangeShapeType="1"/>
            </p:cNvSpPr>
            <p:nvPr/>
          </p:nvSpPr>
          <p:spPr bwMode="auto">
            <a:xfrm flipV="1">
              <a:off x="1968" y="960"/>
              <a:ext cx="144"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88" name="Line 28"/>
            <p:cNvSpPr>
              <a:spLocks noChangeShapeType="1"/>
            </p:cNvSpPr>
            <p:nvPr/>
          </p:nvSpPr>
          <p:spPr bwMode="auto">
            <a:xfrm flipH="1" flipV="1">
              <a:off x="1392" y="2640"/>
              <a:ext cx="816" cy="12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89" name="Line 29"/>
            <p:cNvSpPr>
              <a:spLocks noChangeShapeType="1"/>
            </p:cNvSpPr>
            <p:nvPr/>
          </p:nvSpPr>
          <p:spPr bwMode="auto">
            <a:xfrm flipV="1">
              <a:off x="1584" y="2640"/>
              <a:ext cx="96" cy="24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90" name="Line 30"/>
            <p:cNvSpPr>
              <a:spLocks noChangeShapeType="1"/>
            </p:cNvSpPr>
            <p:nvPr/>
          </p:nvSpPr>
          <p:spPr bwMode="auto">
            <a:xfrm flipV="1">
              <a:off x="1776" y="2352"/>
              <a:ext cx="192" cy="81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91" name="Line 31"/>
            <p:cNvSpPr>
              <a:spLocks noChangeShapeType="1"/>
            </p:cNvSpPr>
            <p:nvPr/>
          </p:nvSpPr>
          <p:spPr bwMode="auto">
            <a:xfrm flipV="1">
              <a:off x="2448" y="1728"/>
              <a:ext cx="144" cy="57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3792" name="Line 32"/>
            <p:cNvSpPr>
              <a:spLocks noChangeShapeType="1"/>
            </p:cNvSpPr>
            <p:nvPr/>
          </p:nvSpPr>
          <p:spPr bwMode="auto">
            <a:xfrm flipH="1" flipV="1">
              <a:off x="3312" y="1872"/>
              <a:ext cx="144"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grpSp>
      <p:sp>
        <p:nvSpPr>
          <p:cNvPr id="373793" name="Text Box 33"/>
          <p:cNvSpPr txBox="1">
            <a:spLocks noChangeArrowheads="1"/>
          </p:cNvSpPr>
          <p:nvPr/>
        </p:nvSpPr>
        <p:spPr bwMode="auto">
          <a:xfrm>
            <a:off x="4470400" y="5943600"/>
            <a:ext cx="3657600"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dirty="0" err="1">
                <a:latin typeface="Times New Roman" pitchFamily="18" charset="0"/>
              </a:rPr>
              <a:t>Ancestral</a:t>
            </a:r>
            <a:r>
              <a:rPr lang="sv-SE" sz="2400" dirty="0">
                <a:latin typeface="Times New Roman" pitchFamily="18" charset="0"/>
              </a:rPr>
              <a:t> </a:t>
            </a:r>
            <a:r>
              <a:rPr lang="sv-SE" sz="2400" dirty="0" err="1">
                <a:latin typeface="Times New Roman" pitchFamily="18" charset="0"/>
              </a:rPr>
              <a:t>haplotypes</a:t>
            </a:r>
            <a:endParaRPr lang="en-GB" sz="2400" dirty="0">
              <a:latin typeface="Times New Roman" pitchFamily="18" charset="0"/>
            </a:endParaRPr>
          </a:p>
        </p:txBody>
      </p:sp>
      <p:sp>
        <p:nvSpPr>
          <p:cNvPr id="373794" name="Text Box 34"/>
          <p:cNvSpPr txBox="1">
            <a:spLocks noChangeArrowheads="1"/>
          </p:cNvSpPr>
          <p:nvPr/>
        </p:nvSpPr>
        <p:spPr bwMode="auto">
          <a:xfrm>
            <a:off x="527051" y="260350"/>
            <a:ext cx="4978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The assumption: monophyly</a:t>
            </a:r>
            <a:endParaRPr lang="en-GB" sz="2400">
              <a:latin typeface="Times New Roman" pitchFamily="18" charset="0"/>
            </a:endParaRPr>
          </a:p>
        </p:txBody>
      </p:sp>
    </p:spTree>
    <p:extLst>
      <p:ext uri="{BB962C8B-B14F-4D97-AF65-F5344CB8AC3E}">
        <p14:creationId xmlns:p14="http://schemas.microsoft.com/office/powerpoint/2010/main" val="9412142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fill="hold" nodeType="clickEffect">
                                  <p:stCondLst>
                                    <p:cond delay="0"/>
                                  </p:stCondLst>
                                  <p:childTnLst>
                                    <p:set>
                                      <p:cBhvr>
                                        <p:cTn id="6" dur="1" fill="hold">
                                          <p:stCondLst>
                                            <p:cond delay="0"/>
                                          </p:stCondLst>
                                        </p:cTn>
                                        <p:tgtEl>
                                          <p:spTgt spid="373762"/>
                                        </p:tgtEl>
                                        <p:attrNameLst>
                                          <p:attrName>style.visibility</p:attrName>
                                        </p:attrNameLst>
                                      </p:cBhvr>
                                      <p:to>
                                        <p:strVal val="visible"/>
                                      </p:to>
                                    </p:set>
                                    <p:anim calcmode="lin" valueType="num">
                                      <p:cBhvr>
                                        <p:cTn id="7" dur="500" fill="hold"/>
                                        <p:tgtEl>
                                          <p:spTgt spid="373762"/>
                                        </p:tgtEl>
                                        <p:attrNameLst>
                                          <p:attrName>ppt_x</p:attrName>
                                        </p:attrNameLst>
                                      </p:cBhvr>
                                      <p:tavLst>
                                        <p:tav tm="0">
                                          <p:val>
                                            <p:strVal val="#ppt_x"/>
                                          </p:val>
                                        </p:tav>
                                        <p:tav tm="100000">
                                          <p:val>
                                            <p:strVal val="#ppt_x"/>
                                          </p:val>
                                        </p:tav>
                                      </p:tavLst>
                                    </p:anim>
                                    <p:anim calcmode="lin" valueType="num">
                                      <p:cBhvr>
                                        <p:cTn id="8" dur="500" fill="hold"/>
                                        <p:tgtEl>
                                          <p:spTgt spid="373762"/>
                                        </p:tgtEl>
                                        <p:attrNameLst>
                                          <p:attrName>ppt_y</p:attrName>
                                        </p:attrNameLst>
                                      </p:cBhvr>
                                      <p:tavLst>
                                        <p:tav tm="0">
                                          <p:val>
                                            <p:strVal val="#ppt_y+#ppt_h/2"/>
                                          </p:val>
                                        </p:tav>
                                        <p:tav tm="100000">
                                          <p:val>
                                            <p:strVal val="#ppt_y"/>
                                          </p:val>
                                        </p:tav>
                                      </p:tavLst>
                                    </p:anim>
                                    <p:anim calcmode="lin" valueType="num">
                                      <p:cBhvr>
                                        <p:cTn id="9" dur="500" fill="hold"/>
                                        <p:tgtEl>
                                          <p:spTgt spid="373762"/>
                                        </p:tgtEl>
                                        <p:attrNameLst>
                                          <p:attrName>ppt_w</p:attrName>
                                        </p:attrNameLst>
                                      </p:cBhvr>
                                      <p:tavLst>
                                        <p:tav tm="0">
                                          <p:val>
                                            <p:strVal val="#ppt_w"/>
                                          </p:val>
                                        </p:tav>
                                        <p:tav tm="100000">
                                          <p:val>
                                            <p:strVal val="#ppt_w"/>
                                          </p:val>
                                        </p:tav>
                                      </p:tavLst>
                                    </p:anim>
                                    <p:anim calcmode="lin" valueType="num">
                                      <p:cBhvr>
                                        <p:cTn id="10" dur="500" fill="hold"/>
                                        <p:tgtEl>
                                          <p:spTgt spid="373762"/>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373771"/>
                                        </p:tgtEl>
                                        <p:attrNameLst>
                                          <p:attrName>style.visibility</p:attrName>
                                        </p:attrNameLst>
                                      </p:cBhvr>
                                      <p:to>
                                        <p:strVal val="visible"/>
                                      </p:to>
                                    </p:set>
                                    <p:animEffect transition="in" filter="wipe(down)">
                                      <p:cBhvr>
                                        <p:cTn id="15" dur="500"/>
                                        <p:tgtEl>
                                          <p:spTgt spid="37377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373765"/>
                                        </p:tgtEl>
                                        <p:attrNameLst>
                                          <p:attrName>style.visibility</p:attrName>
                                        </p:attrNameLst>
                                      </p:cBhvr>
                                      <p:to>
                                        <p:strVal val="visible"/>
                                      </p:to>
                                    </p:set>
                                    <p:anim calcmode="lin" valueType="num">
                                      <p:cBhvr additive="base">
                                        <p:cTn id="20" dur="500" fill="hold"/>
                                        <p:tgtEl>
                                          <p:spTgt spid="373765"/>
                                        </p:tgtEl>
                                        <p:attrNameLst>
                                          <p:attrName>ppt_x</p:attrName>
                                        </p:attrNameLst>
                                      </p:cBhvr>
                                      <p:tavLst>
                                        <p:tav tm="0">
                                          <p:val>
                                            <p:strVal val="#ppt_x"/>
                                          </p:val>
                                        </p:tav>
                                        <p:tav tm="100000">
                                          <p:val>
                                            <p:strVal val="#ppt_x"/>
                                          </p:val>
                                        </p:tav>
                                      </p:tavLst>
                                    </p:anim>
                                    <p:anim calcmode="lin" valueType="num">
                                      <p:cBhvr additive="base">
                                        <p:cTn id="21" dur="500" fill="hold"/>
                                        <p:tgtEl>
                                          <p:spTgt spid="373765"/>
                                        </p:tgtEl>
                                        <p:attrNameLst>
                                          <p:attrName>ppt_y</p:attrName>
                                        </p:attrNameLst>
                                      </p:cBhvr>
                                      <p:tavLst>
                                        <p:tav tm="0">
                                          <p:val>
                                            <p:strVal val="0-#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373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sv-SE"/>
              <a:t>How much data?</a:t>
            </a:r>
            <a:endParaRPr lang="en-US"/>
          </a:p>
        </p:txBody>
      </p:sp>
      <p:sp>
        <p:nvSpPr>
          <p:cNvPr id="562179" name="Rectangle 3"/>
          <p:cNvSpPr>
            <a:spLocks noGrp="1" noChangeArrowheads="1"/>
          </p:cNvSpPr>
          <p:nvPr>
            <p:ph idx="1"/>
          </p:nvPr>
        </p:nvSpPr>
        <p:spPr>
          <a:xfrm>
            <a:off x="925286" y="1785256"/>
            <a:ext cx="9285514" cy="4524063"/>
          </a:xfrm>
        </p:spPr>
        <p:txBody>
          <a:bodyPr>
            <a:normAutofit/>
          </a:bodyPr>
          <a:lstStyle/>
          <a:p>
            <a:r>
              <a:rPr lang="sv-SE" dirty="0"/>
              <a:t>All </a:t>
            </a:r>
            <a:r>
              <a:rPr lang="sv-SE" dirty="0" err="1"/>
              <a:t>extant</a:t>
            </a:r>
            <a:r>
              <a:rPr lang="sv-SE" dirty="0"/>
              <a:t> species?</a:t>
            </a:r>
          </a:p>
          <a:p>
            <a:r>
              <a:rPr lang="sv-SE" dirty="0"/>
              <a:t>The </a:t>
            </a:r>
            <a:r>
              <a:rPr lang="sv-SE" dirty="0" err="1"/>
              <a:t>whole</a:t>
            </a:r>
            <a:r>
              <a:rPr lang="sv-SE" dirty="0"/>
              <a:t> </a:t>
            </a:r>
            <a:r>
              <a:rPr lang="sv-SE" dirty="0" err="1"/>
              <a:t>genome</a:t>
            </a:r>
            <a:r>
              <a:rPr lang="sv-SE" dirty="0"/>
              <a:t>?</a:t>
            </a:r>
          </a:p>
          <a:p>
            <a:r>
              <a:rPr lang="sv-SE" dirty="0" err="1"/>
              <a:t>Impractical</a:t>
            </a:r>
            <a:r>
              <a:rPr lang="sv-SE" dirty="0"/>
              <a:t>? </a:t>
            </a:r>
          </a:p>
          <a:p>
            <a:r>
              <a:rPr lang="en-GB" dirty="0"/>
              <a:t>Trade-off between more genes and more taxa</a:t>
            </a:r>
          </a:p>
          <a:p>
            <a:r>
              <a:rPr lang="sv-SE" dirty="0"/>
              <a:t>Think </a:t>
            </a:r>
            <a:r>
              <a:rPr lang="sv-SE" dirty="0" err="1"/>
              <a:t>about</a:t>
            </a:r>
            <a:r>
              <a:rPr lang="sv-SE" dirty="0"/>
              <a:t> </a:t>
            </a:r>
            <a:r>
              <a:rPr lang="sv-SE" dirty="0" err="1">
                <a:solidFill>
                  <a:srgbClr val="0000FF"/>
                </a:solidFill>
              </a:rPr>
              <a:t>your</a:t>
            </a:r>
            <a:r>
              <a:rPr lang="sv-SE" dirty="0">
                <a:solidFill>
                  <a:srgbClr val="0000FF"/>
                </a:solidFill>
              </a:rPr>
              <a:t> </a:t>
            </a:r>
            <a:r>
              <a:rPr lang="sv-SE" dirty="0" err="1">
                <a:solidFill>
                  <a:srgbClr val="0000FF"/>
                </a:solidFill>
              </a:rPr>
              <a:t>study</a:t>
            </a:r>
            <a:r>
              <a:rPr lang="sv-SE" dirty="0">
                <a:solidFill>
                  <a:srgbClr val="0000FF"/>
                </a:solidFill>
              </a:rPr>
              <a:t>/</a:t>
            </a:r>
            <a:r>
              <a:rPr lang="sv-SE" dirty="0" err="1">
                <a:solidFill>
                  <a:srgbClr val="0000FF"/>
                </a:solidFill>
              </a:rPr>
              <a:t>question</a:t>
            </a:r>
            <a:endParaRPr lang="sv-SE" dirty="0">
              <a:solidFill>
                <a:srgbClr val="0000FF"/>
              </a:solidFill>
            </a:endParaRPr>
          </a:p>
          <a:p>
            <a:pPr lvl="1"/>
            <a:r>
              <a:rPr lang="sv-SE" dirty="0" err="1"/>
              <a:t>How</a:t>
            </a:r>
            <a:r>
              <a:rPr lang="sv-SE" dirty="0"/>
              <a:t> </a:t>
            </a:r>
            <a:r>
              <a:rPr lang="sv-SE" dirty="0" err="1"/>
              <a:t>deep</a:t>
            </a:r>
            <a:r>
              <a:rPr lang="sv-SE" dirty="0"/>
              <a:t> in </a:t>
            </a:r>
            <a:r>
              <a:rPr lang="sv-SE" dirty="0" err="1"/>
              <a:t>time</a:t>
            </a:r>
            <a:r>
              <a:rPr lang="sv-SE" dirty="0"/>
              <a:t> </a:t>
            </a:r>
            <a:r>
              <a:rPr lang="sv-SE" dirty="0" err="1"/>
              <a:t>does</a:t>
            </a:r>
            <a:r>
              <a:rPr lang="sv-SE" dirty="0"/>
              <a:t> </a:t>
            </a:r>
            <a:r>
              <a:rPr lang="sv-SE" dirty="0" err="1"/>
              <a:t>your</a:t>
            </a:r>
            <a:r>
              <a:rPr lang="sv-SE" dirty="0"/>
              <a:t> </a:t>
            </a:r>
            <a:r>
              <a:rPr lang="sv-SE" dirty="0" err="1"/>
              <a:t>phylogeny</a:t>
            </a:r>
            <a:r>
              <a:rPr lang="sv-SE" dirty="0"/>
              <a:t> go?</a:t>
            </a:r>
          </a:p>
          <a:p>
            <a:pPr lvl="2"/>
            <a:r>
              <a:rPr lang="sv-SE" dirty="0" err="1"/>
              <a:t>Deeper</a:t>
            </a:r>
            <a:r>
              <a:rPr lang="sv-SE" dirty="0"/>
              <a:t> </a:t>
            </a:r>
            <a:r>
              <a:rPr lang="sv-SE" dirty="0" err="1"/>
              <a:t>phylogenies</a:t>
            </a:r>
            <a:r>
              <a:rPr lang="sv-SE" dirty="0"/>
              <a:t> </a:t>
            </a:r>
            <a:r>
              <a:rPr lang="sv-SE" dirty="0" err="1"/>
              <a:t>require</a:t>
            </a:r>
            <a:r>
              <a:rPr lang="sv-SE" dirty="0"/>
              <a:t> </a:t>
            </a:r>
            <a:r>
              <a:rPr lang="sv-SE" dirty="0" err="1"/>
              <a:t>more</a:t>
            </a:r>
            <a:r>
              <a:rPr lang="sv-SE" dirty="0"/>
              <a:t> </a:t>
            </a:r>
            <a:r>
              <a:rPr lang="sv-SE" dirty="0" err="1"/>
              <a:t>sequence</a:t>
            </a:r>
            <a:r>
              <a:rPr lang="sv-SE" dirty="0"/>
              <a:t> data</a:t>
            </a:r>
          </a:p>
          <a:p>
            <a:pPr lvl="1"/>
            <a:r>
              <a:rPr lang="sv-SE" dirty="0" err="1"/>
              <a:t>What</a:t>
            </a:r>
            <a:r>
              <a:rPr lang="sv-SE" dirty="0"/>
              <a:t> </a:t>
            </a:r>
            <a:r>
              <a:rPr lang="sv-SE" dirty="0" err="1"/>
              <a:t>are</a:t>
            </a:r>
            <a:r>
              <a:rPr lang="sv-SE" dirty="0"/>
              <a:t> </a:t>
            </a:r>
            <a:r>
              <a:rPr lang="sv-SE" dirty="0" err="1"/>
              <a:t>you</a:t>
            </a:r>
            <a:r>
              <a:rPr lang="sv-SE" dirty="0"/>
              <a:t> going to do </a:t>
            </a:r>
            <a:r>
              <a:rPr lang="sv-SE" dirty="0" err="1"/>
              <a:t>with</a:t>
            </a:r>
            <a:r>
              <a:rPr lang="sv-SE" dirty="0"/>
              <a:t> the </a:t>
            </a:r>
            <a:r>
              <a:rPr lang="sv-SE" dirty="0" err="1"/>
              <a:t>phylogeny</a:t>
            </a:r>
            <a:r>
              <a:rPr lang="sv-SE" dirty="0"/>
              <a:t>?</a:t>
            </a:r>
          </a:p>
          <a:p>
            <a:pPr lvl="2"/>
            <a:r>
              <a:rPr lang="sv-SE" dirty="0"/>
              <a:t>Change </a:t>
            </a:r>
            <a:r>
              <a:rPr lang="sv-SE" dirty="0" err="1"/>
              <a:t>classification</a:t>
            </a:r>
            <a:r>
              <a:rPr lang="sv-SE" dirty="0"/>
              <a:t>, </a:t>
            </a:r>
            <a:r>
              <a:rPr lang="sv-SE" dirty="0" err="1"/>
              <a:t>infer</a:t>
            </a:r>
            <a:r>
              <a:rPr lang="sv-SE" dirty="0"/>
              <a:t> </a:t>
            </a:r>
            <a:r>
              <a:rPr lang="sv-SE" dirty="0" err="1"/>
              <a:t>historical</a:t>
            </a:r>
            <a:r>
              <a:rPr lang="sv-SE" dirty="0"/>
              <a:t> </a:t>
            </a:r>
            <a:r>
              <a:rPr lang="sv-SE" dirty="0" err="1"/>
              <a:t>biogeography</a:t>
            </a:r>
            <a:r>
              <a:rPr lang="sv-SE" dirty="0"/>
              <a:t>, </a:t>
            </a:r>
            <a:r>
              <a:rPr lang="sv-SE" dirty="0" err="1"/>
              <a:t>study</a:t>
            </a:r>
            <a:r>
              <a:rPr lang="sv-SE" dirty="0"/>
              <a:t> </a:t>
            </a:r>
            <a:r>
              <a:rPr lang="sv-SE" dirty="0" err="1"/>
              <a:t>character</a:t>
            </a:r>
            <a:r>
              <a:rPr lang="sv-SE" dirty="0"/>
              <a:t> evolution, …?</a:t>
            </a:r>
          </a:p>
        </p:txBody>
      </p:sp>
    </p:spTree>
    <p:extLst>
      <p:ext uri="{BB962C8B-B14F-4D97-AF65-F5344CB8AC3E}">
        <p14:creationId xmlns:p14="http://schemas.microsoft.com/office/powerpoint/2010/main" val="200693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2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2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21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21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217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217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217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21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7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5810" name="Group 2"/>
          <p:cNvGrpSpPr>
            <a:grpSpLocks/>
          </p:cNvGrpSpPr>
          <p:nvPr/>
        </p:nvGrpSpPr>
        <p:grpSpPr bwMode="auto">
          <a:xfrm>
            <a:off x="406400" y="1524000"/>
            <a:ext cx="1625600" cy="4800600"/>
            <a:chOff x="192" y="960"/>
            <a:chExt cx="768" cy="3024"/>
          </a:xfrm>
        </p:grpSpPr>
        <p:sp>
          <p:nvSpPr>
            <p:cNvPr id="375811" name="Line 3"/>
            <p:cNvSpPr>
              <a:spLocks noChangeShapeType="1"/>
            </p:cNvSpPr>
            <p:nvPr/>
          </p:nvSpPr>
          <p:spPr bwMode="auto">
            <a:xfrm flipV="1">
              <a:off x="960" y="960"/>
              <a:ext cx="0" cy="3024"/>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12" name="Text Box 4"/>
            <p:cNvSpPr txBox="1">
              <a:spLocks noChangeArrowheads="1"/>
            </p:cNvSpPr>
            <p:nvPr/>
          </p:nvSpPr>
          <p:spPr bwMode="auto">
            <a:xfrm>
              <a:off x="192" y="2160"/>
              <a:ext cx="62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Time</a:t>
              </a:r>
              <a:endParaRPr lang="en-GB" sz="2400">
                <a:latin typeface="Times New Roman" pitchFamily="18" charset="0"/>
              </a:endParaRPr>
            </a:p>
          </p:txBody>
        </p:sp>
      </p:grpSp>
      <p:grpSp>
        <p:nvGrpSpPr>
          <p:cNvPr id="375813" name="Group 5"/>
          <p:cNvGrpSpPr>
            <a:grpSpLocks/>
          </p:cNvGrpSpPr>
          <p:nvPr/>
        </p:nvGrpSpPr>
        <p:grpSpPr bwMode="auto">
          <a:xfrm>
            <a:off x="3657600" y="609600"/>
            <a:ext cx="5181600" cy="685800"/>
            <a:chOff x="1728" y="384"/>
            <a:chExt cx="2448" cy="432"/>
          </a:xfrm>
        </p:grpSpPr>
        <p:sp>
          <p:nvSpPr>
            <p:cNvPr id="375814" name="Line 6"/>
            <p:cNvSpPr>
              <a:spLocks noChangeShapeType="1"/>
            </p:cNvSpPr>
            <p:nvPr/>
          </p:nvSpPr>
          <p:spPr bwMode="auto">
            <a:xfrm>
              <a:off x="1728" y="816"/>
              <a:ext cx="1152"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15" name="Line 7"/>
            <p:cNvSpPr>
              <a:spLocks noChangeShapeType="1"/>
            </p:cNvSpPr>
            <p:nvPr/>
          </p:nvSpPr>
          <p:spPr bwMode="auto">
            <a:xfrm>
              <a:off x="3024" y="816"/>
              <a:ext cx="1152"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16" name="Text Box 8"/>
            <p:cNvSpPr txBox="1">
              <a:spLocks noChangeArrowheads="1"/>
            </p:cNvSpPr>
            <p:nvPr/>
          </p:nvSpPr>
          <p:spPr bwMode="auto">
            <a:xfrm>
              <a:off x="2160" y="384"/>
              <a:ext cx="28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A</a:t>
              </a:r>
              <a:endParaRPr lang="en-GB" sz="2400">
                <a:latin typeface="Times New Roman" pitchFamily="18" charset="0"/>
              </a:endParaRPr>
            </a:p>
          </p:txBody>
        </p:sp>
        <p:sp>
          <p:nvSpPr>
            <p:cNvPr id="375817" name="Text Box 9"/>
            <p:cNvSpPr txBox="1">
              <a:spLocks noChangeArrowheads="1"/>
            </p:cNvSpPr>
            <p:nvPr/>
          </p:nvSpPr>
          <p:spPr bwMode="auto">
            <a:xfrm>
              <a:off x="3504" y="38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B</a:t>
              </a:r>
              <a:endParaRPr lang="en-GB" sz="2400">
                <a:latin typeface="Times New Roman" pitchFamily="18" charset="0"/>
              </a:endParaRPr>
            </a:p>
          </p:txBody>
        </p:sp>
      </p:grpSp>
      <p:sp>
        <p:nvSpPr>
          <p:cNvPr id="375818" name="Line 10"/>
          <p:cNvSpPr>
            <a:spLocks noChangeShapeType="1"/>
          </p:cNvSpPr>
          <p:nvPr/>
        </p:nvSpPr>
        <p:spPr bwMode="auto">
          <a:xfrm flipV="1">
            <a:off x="5892800" y="1524000"/>
            <a:ext cx="2641600" cy="44958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19" name="Line 11"/>
          <p:cNvSpPr>
            <a:spLocks noChangeShapeType="1"/>
          </p:cNvSpPr>
          <p:nvPr/>
        </p:nvSpPr>
        <p:spPr bwMode="auto">
          <a:xfrm flipH="1" flipV="1">
            <a:off x="3860800" y="1524000"/>
            <a:ext cx="2336800" cy="38862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20" name="Line 12"/>
          <p:cNvSpPr>
            <a:spLocks noChangeShapeType="1"/>
          </p:cNvSpPr>
          <p:nvPr/>
        </p:nvSpPr>
        <p:spPr bwMode="auto">
          <a:xfrm flipV="1">
            <a:off x="5689600" y="1600200"/>
            <a:ext cx="406400" cy="28956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21" name="Line 13"/>
          <p:cNvSpPr>
            <a:spLocks noChangeShapeType="1"/>
          </p:cNvSpPr>
          <p:nvPr/>
        </p:nvSpPr>
        <p:spPr bwMode="auto">
          <a:xfrm flipH="1" flipV="1">
            <a:off x="6705600" y="1600200"/>
            <a:ext cx="158751" cy="2692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22" name="Line 14"/>
          <p:cNvSpPr>
            <a:spLocks noChangeShapeType="1"/>
          </p:cNvSpPr>
          <p:nvPr/>
        </p:nvSpPr>
        <p:spPr bwMode="auto">
          <a:xfrm flipH="1" flipV="1">
            <a:off x="7112000" y="1600200"/>
            <a:ext cx="406400" cy="16002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23" name="Line 15"/>
          <p:cNvSpPr>
            <a:spLocks noChangeShapeType="1"/>
          </p:cNvSpPr>
          <p:nvPr/>
        </p:nvSpPr>
        <p:spPr bwMode="auto">
          <a:xfrm flipV="1">
            <a:off x="7213600" y="1524000"/>
            <a:ext cx="406400" cy="533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24" name="Line 16"/>
          <p:cNvSpPr>
            <a:spLocks noChangeShapeType="1"/>
          </p:cNvSpPr>
          <p:nvPr/>
        </p:nvSpPr>
        <p:spPr bwMode="auto">
          <a:xfrm flipV="1">
            <a:off x="7315200" y="1524000"/>
            <a:ext cx="711200" cy="914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25" name="Line 17"/>
          <p:cNvSpPr>
            <a:spLocks noChangeShapeType="1"/>
          </p:cNvSpPr>
          <p:nvPr/>
        </p:nvSpPr>
        <p:spPr bwMode="auto">
          <a:xfrm flipV="1">
            <a:off x="4775200" y="1524000"/>
            <a:ext cx="508000" cy="16002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26" name="Line 18"/>
          <p:cNvSpPr>
            <a:spLocks noChangeShapeType="1"/>
          </p:cNvSpPr>
          <p:nvPr/>
        </p:nvSpPr>
        <p:spPr bwMode="auto">
          <a:xfrm flipV="1">
            <a:off x="4572000" y="1524000"/>
            <a:ext cx="304800" cy="12192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27" name="Line 19"/>
          <p:cNvSpPr>
            <a:spLocks noChangeShapeType="1"/>
          </p:cNvSpPr>
          <p:nvPr/>
        </p:nvSpPr>
        <p:spPr bwMode="auto">
          <a:xfrm flipV="1">
            <a:off x="4165600" y="1524000"/>
            <a:ext cx="304800" cy="6096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5828" name="Text Box 20"/>
          <p:cNvSpPr txBox="1">
            <a:spLocks noChangeArrowheads="1"/>
          </p:cNvSpPr>
          <p:nvPr/>
        </p:nvSpPr>
        <p:spPr bwMode="auto">
          <a:xfrm>
            <a:off x="527051" y="260350"/>
            <a:ext cx="4978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The assumption: monophyly</a:t>
            </a:r>
            <a:endParaRPr lang="en-GB" sz="2400">
              <a:latin typeface="Times New Roman" pitchFamily="18" charset="0"/>
            </a:endParaRPr>
          </a:p>
        </p:txBody>
      </p:sp>
    </p:spTree>
    <p:extLst>
      <p:ext uri="{BB962C8B-B14F-4D97-AF65-F5344CB8AC3E}">
        <p14:creationId xmlns:p14="http://schemas.microsoft.com/office/powerpoint/2010/main" val="1749961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normAutofit/>
          </a:bodyPr>
          <a:lstStyle/>
          <a:p>
            <a:r>
              <a:rPr lang="sv-SE"/>
              <a:t>The presence of poly- and paraphyletic lineages</a:t>
            </a:r>
            <a:endParaRPr lang="en-GB"/>
          </a:p>
        </p:txBody>
      </p:sp>
      <p:sp>
        <p:nvSpPr>
          <p:cNvPr id="377859" name="Rectangle 3"/>
          <p:cNvSpPr>
            <a:spLocks noGrp="1" noChangeArrowheads="1"/>
          </p:cNvSpPr>
          <p:nvPr>
            <p:ph idx="1"/>
          </p:nvPr>
        </p:nvSpPr>
        <p:spPr>
          <a:xfrm>
            <a:off x="609600" y="2278063"/>
            <a:ext cx="10972800" cy="4214812"/>
          </a:xfrm>
        </p:spPr>
        <p:txBody>
          <a:bodyPr>
            <a:normAutofit/>
          </a:bodyPr>
          <a:lstStyle/>
          <a:p>
            <a:r>
              <a:rPr lang="en-GB" sz="3200" dirty="0" err="1">
                <a:solidFill>
                  <a:srgbClr val="0000FF"/>
                </a:solidFill>
              </a:rPr>
              <a:t>Paraphyly</a:t>
            </a:r>
            <a:r>
              <a:rPr lang="en-GB" sz="3200" dirty="0">
                <a:solidFill>
                  <a:srgbClr val="3366FF"/>
                </a:solidFill>
              </a:rPr>
              <a:t> </a:t>
            </a:r>
            <a:r>
              <a:rPr lang="en-GB" sz="3200" dirty="0"/>
              <a:t>can occur when one population in a set of locally </a:t>
            </a:r>
            <a:r>
              <a:rPr lang="en-GB" sz="3200" dirty="0" err="1"/>
              <a:t>panmictic</a:t>
            </a:r>
            <a:r>
              <a:rPr lang="en-GB" sz="3200" dirty="0"/>
              <a:t> populations </a:t>
            </a:r>
            <a:r>
              <a:rPr lang="en-GB" sz="3200" dirty="0" err="1"/>
              <a:t>speciates</a:t>
            </a:r>
            <a:endParaRPr lang="en-GB" sz="3200" dirty="0"/>
          </a:p>
          <a:p>
            <a:r>
              <a:rPr lang="en-GB" sz="3200" dirty="0" err="1">
                <a:solidFill>
                  <a:srgbClr val="0000FF"/>
                </a:solidFill>
              </a:rPr>
              <a:t>Polyphyly</a:t>
            </a:r>
            <a:r>
              <a:rPr lang="en-GB" sz="3200" dirty="0">
                <a:solidFill>
                  <a:srgbClr val="3366FF"/>
                </a:solidFill>
              </a:rPr>
              <a:t> </a:t>
            </a:r>
            <a:r>
              <a:rPr lang="en-GB" sz="3200" dirty="0"/>
              <a:t>occurs when a highly polymorphic population is subdivided</a:t>
            </a:r>
          </a:p>
          <a:p>
            <a:r>
              <a:rPr lang="en-GB" sz="3200" dirty="0"/>
              <a:t>Can be highly informative of the history of divergence</a:t>
            </a:r>
          </a:p>
          <a:p>
            <a:pPr lvl="1"/>
            <a:r>
              <a:rPr lang="en-GB" sz="2800" dirty="0"/>
              <a:t>i.e., how speciation occurred</a:t>
            </a:r>
          </a:p>
        </p:txBody>
      </p:sp>
    </p:spTree>
    <p:extLst>
      <p:ext uri="{BB962C8B-B14F-4D97-AF65-F5344CB8AC3E}">
        <p14:creationId xmlns:p14="http://schemas.microsoft.com/office/powerpoint/2010/main" val="1737775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9906" name="Group 2"/>
          <p:cNvGrpSpPr>
            <a:grpSpLocks/>
          </p:cNvGrpSpPr>
          <p:nvPr/>
        </p:nvGrpSpPr>
        <p:grpSpPr bwMode="auto">
          <a:xfrm>
            <a:off x="406400" y="1524000"/>
            <a:ext cx="1625600" cy="4800600"/>
            <a:chOff x="192" y="960"/>
            <a:chExt cx="768" cy="3024"/>
          </a:xfrm>
        </p:grpSpPr>
        <p:sp>
          <p:nvSpPr>
            <p:cNvPr id="379907" name="Line 3"/>
            <p:cNvSpPr>
              <a:spLocks noChangeShapeType="1"/>
            </p:cNvSpPr>
            <p:nvPr/>
          </p:nvSpPr>
          <p:spPr bwMode="auto">
            <a:xfrm flipV="1">
              <a:off x="960" y="960"/>
              <a:ext cx="0" cy="3024"/>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08" name="Text Box 4"/>
            <p:cNvSpPr txBox="1">
              <a:spLocks noChangeArrowheads="1"/>
            </p:cNvSpPr>
            <p:nvPr/>
          </p:nvSpPr>
          <p:spPr bwMode="auto">
            <a:xfrm>
              <a:off x="192" y="2160"/>
              <a:ext cx="62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Time</a:t>
              </a:r>
              <a:endParaRPr lang="en-GB" sz="2400">
                <a:latin typeface="Times New Roman" pitchFamily="18" charset="0"/>
              </a:endParaRPr>
            </a:p>
          </p:txBody>
        </p:sp>
      </p:grpSp>
      <p:sp>
        <p:nvSpPr>
          <p:cNvPr id="379909" name="Line 5"/>
          <p:cNvSpPr>
            <a:spLocks noChangeShapeType="1"/>
          </p:cNvSpPr>
          <p:nvPr/>
        </p:nvSpPr>
        <p:spPr bwMode="auto">
          <a:xfrm>
            <a:off x="5588000" y="1295400"/>
            <a:ext cx="0" cy="259080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grpSp>
        <p:nvGrpSpPr>
          <p:cNvPr id="379910" name="Group 6"/>
          <p:cNvGrpSpPr>
            <a:grpSpLocks/>
          </p:cNvGrpSpPr>
          <p:nvPr/>
        </p:nvGrpSpPr>
        <p:grpSpPr bwMode="auto">
          <a:xfrm>
            <a:off x="3657600" y="609600"/>
            <a:ext cx="5181600" cy="685800"/>
            <a:chOff x="1728" y="384"/>
            <a:chExt cx="2448" cy="432"/>
          </a:xfrm>
        </p:grpSpPr>
        <p:sp>
          <p:nvSpPr>
            <p:cNvPr id="379911" name="Line 7"/>
            <p:cNvSpPr>
              <a:spLocks noChangeShapeType="1"/>
            </p:cNvSpPr>
            <p:nvPr/>
          </p:nvSpPr>
          <p:spPr bwMode="auto">
            <a:xfrm>
              <a:off x="1728" y="816"/>
              <a:ext cx="816"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12" name="Line 8"/>
            <p:cNvSpPr>
              <a:spLocks noChangeShapeType="1"/>
            </p:cNvSpPr>
            <p:nvPr/>
          </p:nvSpPr>
          <p:spPr bwMode="auto">
            <a:xfrm>
              <a:off x="2736" y="816"/>
              <a:ext cx="1440"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13" name="Text Box 9"/>
            <p:cNvSpPr txBox="1">
              <a:spLocks noChangeArrowheads="1"/>
            </p:cNvSpPr>
            <p:nvPr/>
          </p:nvSpPr>
          <p:spPr bwMode="auto">
            <a:xfrm>
              <a:off x="2160" y="384"/>
              <a:ext cx="28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A</a:t>
              </a:r>
              <a:endParaRPr lang="en-GB" sz="2400">
                <a:latin typeface="Times New Roman" pitchFamily="18" charset="0"/>
              </a:endParaRPr>
            </a:p>
          </p:txBody>
        </p:sp>
        <p:sp>
          <p:nvSpPr>
            <p:cNvPr id="379914" name="Text Box 10"/>
            <p:cNvSpPr txBox="1">
              <a:spLocks noChangeArrowheads="1"/>
            </p:cNvSpPr>
            <p:nvPr/>
          </p:nvSpPr>
          <p:spPr bwMode="auto">
            <a:xfrm>
              <a:off x="3504" y="38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B</a:t>
              </a:r>
              <a:endParaRPr lang="en-GB" sz="2400">
                <a:latin typeface="Times New Roman" pitchFamily="18" charset="0"/>
              </a:endParaRPr>
            </a:p>
          </p:txBody>
        </p:sp>
      </p:grpSp>
      <p:sp>
        <p:nvSpPr>
          <p:cNvPr id="379915" name="Text Box 11"/>
          <p:cNvSpPr txBox="1">
            <a:spLocks noChangeArrowheads="1"/>
          </p:cNvSpPr>
          <p:nvPr/>
        </p:nvSpPr>
        <p:spPr bwMode="auto">
          <a:xfrm>
            <a:off x="4470400" y="5943600"/>
            <a:ext cx="3657600"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dirty="0" err="1">
                <a:latin typeface="Times New Roman" pitchFamily="18" charset="0"/>
              </a:rPr>
              <a:t>Ancestral</a:t>
            </a:r>
            <a:r>
              <a:rPr lang="sv-SE" sz="2400" dirty="0">
                <a:latin typeface="Times New Roman" pitchFamily="18" charset="0"/>
              </a:rPr>
              <a:t> </a:t>
            </a:r>
            <a:r>
              <a:rPr lang="sv-SE" sz="2400" dirty="0" err="1">
                <a:latin typeface="Times New Roman" pitchFamily="18" charset="0"/>
              </a:rPr>
              <a:t>haplotypes</a:t>
            </a:r>
            <a:endParaRPr lang="en-GB" sz="2400" dirty="0">
              <a:latin typeface="Times New Roman" pitchFamily="18" charset="0"/>
            </a:endParaRPr>
          </a:p>
        </p:txBody>
      </p:sp>
      <p:grpSp>
        <p:nvGrpSpPr>
          <p:cNvPr id="379916" name="Group 12"/>
          <p:cNvGrpSpPr>
            <a:grpSpLocks/>
          </p:cNvGrpSpPr>
          <p:nvPr/>
        </p:nvGrpSpPr>
        <p:grpSpPr bwMode="auto">
          <a:xfrm>
            <a:off x="2946400" y="1524000"/>
            <a:ext cx="6502400" cy="4572000"/>
            <a:chOff x="1392" y="960"/>
            <a:chExt cx="3072" cy="2880"/>
          </a:xfrm>
        </p:grpSpPr>
        <p:sp>
          <p:nvSpPr>
            <p:cNvPr id="379917" name="Line 13"/>
            <p:cNvSpPr>
              <a:spLocks noChangeShapeType="1"/>
            </p:cNvSpPr>
            <p:nvPr/>
          </p:nvSpPr>
          <p:spPr bwMode="auto">
            <a:xfrm flipV="1">
              <a:off x="3744" y="2784"/>
              <a:ext cx="720" cy="96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18" name="Line 14"/>
            <p:cNvSpPr>
              <a:spLocks noChangeShapeType="1"/>
            </p:cNvSpPr>
            <p:nvPr/>
          </p:nvSpPr>
          <p:spPr bwMode="auto">
            <a:xfrm flipH="1" flipV="1">
              <a:off x="3888" y="2880"/>
              <a:ext cx="192" cy="43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19" name="Line 15"/>
            <p:cNvSpPr>
              <a:spLocks noChangeShapeType="1"/>
            </p:cNvSpPr>
            <p:nvPr/>
          </p:nvSpPr>
          <p:spPr bwMode="auto">
            <a:xfrm flipH="1" flipV="1">
              <a:off x="4176" y="2736"/>
              <a:ext cx="48"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20" name="Line 16"/>
            <p:cNvSpPr>
              <a:spLocks noChangeShapeType="1"/>
            </p:cNvSpPr>
            <p:nvPr/>
          </p:nvSpPr>
          <p:spPr bwMode="auto">
            <a:xfrm flipV="1">
              <a:off x="3360" y="3168"/>
              <a:ext cx="240" cy="57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21" name="Line 17"/>
            <p:cNvSpPr>
              <a:spLocks noChangeShapeType="1"/>
            </p:cNvSpPr>
            <p:nvPr/>
          </p:nvSpPr>
          <p:spPr bwMode="auto">
            <a:xfrm flipH="1" flipV="1">
              <a:off x="3408" y="3024"/>
              <a:ext cx="144" cy="2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22" name="Line 18"/>
            <p:cNvSpPr>
              <a:spLocks noChangeShapeType="1"/>
            </p:cNvSpPr>
            <p:nvPr/>
          </p:nvSpPr>
          <p:spPr bwMode="auto">
            <a:xfrm flipV="1">
              <a:off x="2784" y="960"/>
              <a:ext cx="1248" cy="283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23" name="Line 19"/>
            <p:cNvSpPr>
              <a:spLocks noChangeShapeType="1"/>
            </p:cNvSpPr>
            <p:nvPr/>
          </p:nvSpPr>
          <p:spPr bwMode="auto">
            <a:xfrm flipH="1" flipV="1">
              <a:off x="1824" y="960"/>
              <a:ext cx="1104" cy="244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24" name="Line 20"/>
            <p:cNvSpPr>
              <a:spLocks noChangeShapeType="1"/>
            </p:cNvSpPr>
            <p:nvPr/>
          </p:nvSpPr>
          <p:spPr bwMode="auto">
            <a:xfrm flipH="1" flipV="1">
              <a:off x="2976" y="2448"/>
              <a:ext cx="192" cy="52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25" name="Line 21"/>
            <p:cNvSpPr>
              <a:spLocks noChangeShapeType="1"/>
            </p:cNvSpPr>
            <p:nvPr/>
          </p:nvSpPr>
          <p:spPr bwMode="auto">
            <a:xfrm flipV="1">
              <a:off x="2688" y="1056"/>
              <a:ext cx="336" cy="177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26" name="Line 22"/>
            <p:cNvSpPr>
              <a:spLocks noChangeShapeType="1"/>
            </p:cNvSpPr>
            <p:nvPr/>
          </p:nvSpPr>
          <p:spPr bwMode="auto">
            <a:xfrm flipV="1">
              <a:off x="3072" y="1008"/>
              <a:ext cx="96" cy="168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27" name="Line 23"/>
            <p:cNvSpPr>
              <a:spLocks noChangeShapeType="1"/>
            </p:cNvSpPr>
            <p:nvPr/>
          </p:nvSpPr>
          <p:spPr bwMode="auto">
            <a:xfrm flipH="1" flipV="1">
              <a:off x="3360" y="1008"/>
              <a:ext cx="192" cy="100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28" name="Line 24"/>
            <p:cNvSpPr>
              <a:spLocks noChangeShapeType="1"/>
            </p:cNvSpPr>
            <p:nvPr/>
          </p:nvSpPr>
          <p:spPr bwMode="auto">
            <a:xfrm flipV="1">
              <a:off x="3408" y="960"/>
              <a:ext cx="192" cy="33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29" name="Line 25"/>
            <p:cNvSpPr>
              <a:spLocks noChangeShapeType="1"/>
            </p:cNvSpPr>
            <p:nvPr/>
          </p:nvSpPr>
          <p:spPr bwMode="auto">
            <a:xfrm flipV="1">
              <a:off x="3456" y="960"/>
              <a:ext cx="336" cy="57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30" name="Line 26"/>
            <p:cNvSpPr>
              <a:spLocks noChangeShapeType="1"/>
            </p:cNvSpPr>
            <p:nvPr/>
          </p:nvSpPr>
          <p:spPr bwMode="auto">
            <a:xfrm flipV="1">
              <a:off x="2256" y="960"/>
              <a:ext cx="240" cy="100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31" name="Line 27"/>
            <p:cNvSpPr>
              <a:spLocks noChangeShapeType="1"/>
            </p:cNvSpPr>
            <p:nvPr/>
          </p:nvSpPr>
          <p:spPr bwMode="auto">
            <a:xfrm flipV="1">
              <a:off x="2160" y="960"/>
              <a:ext cx="144" cy="76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32" name="Line 28"/>
            <p:cNvSpPr>
              <a:spLocks noChangeShapeType="1"/>
            </p:cNvSpPr>
            <p:nvPr/>
          </p:nvSpPr>
          <p:spPr bwMode="auto">
            <a:xfrm flipV="1">
              <a:off x="1968" y="960"/>
              <a:ext cx="144"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33" name="Line 29"/>
            <p:cNvSpPr>
              <a:spLocks noChangeShapeType="1"/>
            </p:cNvSpPr>
            <p:nvPr/>
          </p:nvSpPr>
          <p:spPr bwMode="auto">
            <a:xfrm flipH="1" flipV="1">
              <a:off x="1392" y="2640"/>
              <a:ext cx="816" cy="12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34" name="Line 30"/>
            <p:cNvSpPr>
              <a:spLocks noChangeShapeType="1"/>
            </p:cNvSpPr>
            <p:nvPr/>
          </p:nvSpPr>
          <p:spPr bwMode="auto">
            <a:xfrm flipV="1">
              <a:off x="1584" y="2640"/>
              <a:ext cx="96" cy="24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35" name="Line 31"/>
            <p:cNvSpPr>
              <a:spLocks noChangeShapeType="1"/>
            </p:cNvSpPr>
            <p:nvPr/>
          </p:nvSpPr>
          <p:spPr bwMode="auto">
            <a:xfrm flipV="1">
              <a:off x="1776" y="2352"/>
              <a:ext cx="192" cy="81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36" name="Line 32"/>
            <p:cNvSpPr>
              <a:spLocks noChangeShapeType="1"/>
            </p:cNvSpPr>
            <p:nvPr/>
          </p:nvSpPr>
          <p:spPr bwMode="auto">
            <a:xfrm flipV="1">
              <a:off x="2448" y="1728"/>
              <a:ext cx="144" cy="57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37" name="Line 33"/>
            <p:cNvSpPr>
              <a:spLocks noChangeShapeType="1"/>
            </p:cNvSpPr>
            <p:nvPr/>
          </p:nvSpPr>
          <p:spPr bwMode="auto">
            <a:xfrm flipH="1" flipV="1">
              <a:off x="3312" y="1872"/>
              <a:ext cx="144"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79938" name="Line 34"/>
            <p:cNvSpPr>
              <a:spLocks noChangeShapeType="1"/>
            </p:cNvSpPr>
            <p:nvPr/>
          </p:nvSpPr>
          <p:spPr bwMode="auto">
            <a:xfrm flipH="1" flipV="1">
              <a:off x="2832" y="1056"/>
              <a:ext cx="96" cy="3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grpSp>
      <p:sp>
        <p:nvSpPr>
          <p:cNvPr id="379939" name="Text Box 35"/>
          <p:cNvSpPr txBox="1">
            <a:spLocks noChangeArrowheads="1"/>
          </p:cNvSpPr>
          <p:nvPr/>
        </p:nvSpPr>
        <p:spPr bwMode="auto">
          <a:xfrm>
            <a:off x="527051" y="260350"/>
            <a:ext cx="3048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Paraphyly</a:t>
            </a:r>
            <a:endParaRPr lang="en-GB" sz="2400">
              <a:latin typeface="Times New Roman" pitchFamily="18" charset="0"/>
            </a:endParaRPr>
          </a:p>
        </p:txBody>
      </p:sp>
    </p:spTree>
    <p:extLst>
      <p:ext uri="{BB962C8B-B14F-4D97-AF65-F5344CB8AC3E}">
        <p14:creationId xmlns:p14="http://schemas.microsoft.com/office/powerpoint/2010/main" val="2034552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79916"/>
                                        </p:tgtEl>
                                        <p:attrNameLst>
                                          <p:attrName>style.visibility</p:attrName>
                                        </p:attrNameLst>
                                      </p:cBhvr>
                                      <p:to>
                                        <p:strVal val="visible"/>
                                      </p:to>
                                    </p:set>
                                    <p:animEffect transition="in" filter="wipe(down)">
                                      <p:cBhvr>
                                        <p:cTn id="7" dur="500"/>
                                        <p:tgtEl>
                                          <p:spTgt spid="379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379909"/>
                                        </p:tgtEl>
                                        <p:attrNameLst>
                                          <p:attrName>style.visibility</p:attrName>
                                        </p:attrNameLst>
                                      </p:cBhvr>
                                      <p:to>
                                        <p:strVal val="visible"/>
                                      </p:to>
                                    </p:set>
                                    <p:anim calcmode="lin" valueType="num">
                                      <p:cBhvr additive="base">
                                        <p:cTn id="12" dur="500" fill="hold"/>
                                        <p:tgtEl>
                                          <p:spTgt spid="379909"/>
                                        </p:tgtEl>
                                        <p:attrNameLst>
                                          <p:attrName>ppt_x</p:attrName>
                                        </p:attrNameLst>
                                      </p:cBhvr>
                                      <p:tavLst>
                                        <p:tav tm="0">
                                          <p:val>
                                            <p:strVal val="#ppt_x"/>
                                          </p:val>
                                        </p:tav>
                                        <p:tav tm="100000">
                                          <p:val>
                                            <p:strVal val="#ppt_x"/>
                                          </p:val>
                                        </p:tav>
                                      </p:tavLst>
                                    </p:anim>
                                    <p:anim calcmode="lin" valueType="num">
                                      <p:cBhvr additive="base">
                                        <p:cTn id="13" dur="500" fill="hold"/>
                                        <p:tgtEl>
                                          <p:spTgt spid="379909"/>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3799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1954" name="Group 2"/>
          <p:cNvGrpSpPr>
            <a:grpSpLocks/>
          </p:cNvGrpSpPr>
          <p:nvPr/>
        </p:nvGrpSpPr>
        <p:grpSpPr bwMode="auto">
          <a:xfrm>
            <a:off x="406400" y="1524000"/>
            <a:ext cx="1625600" cy="4800600"/>
            <a:chOff x="192" y="960"/>
            <a:chExt cx="768" cy="3024"/>
          </a:xfrm>
        </p:grpSpPr>
        <p:sp>
          <p:nvSpPr>
            <p:cNvPr id="381955" name="Line 3"/>
            <p:cNvSpPr>
              <a:spLocks noChangeShapeType="1"/>
            </p:cNvSpPr>
            <p:nvPr/>
          </p:nvSpPr>
          <p:spPr bwMode="auto">
            <a:xfrm flipV="1">
              <a:off x="960" y="960"/>
              <a:ext cx="0" cy="3024"/>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56" name="Text Box 4"/>
            <p:cNvSpPr txBox="1">
              <a:spLocks noChangeArrowheads="1"/>
            </p:cNvSpPr>
            <p:nvPr/>
          </p:nvSpPr>
          <p:spPr bwMode="auto">
            <a:xfrm>
              <a:off x="192" y="2160"/>
              <a:ext cx="62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Time</a:t>
              </a:r>
              <a:endParaRPr lang="en-GB" sz="2400">
                <a:latin typeface="Times New Roman" pitchFamily="18" charset="0"/>
              </a:endParaRPr>
            </a:p>
          </p:txBody>
        </p:sp>
      </p:grpSp>
      <p:grpSp>
        <p:nvGrpSpPr>
          <p:cNvPr id="381957" name="Group 5"/>
          <p:cNvGrpSpPr>
            <a:grpSpLocks/>
          </p:cNvGrpSpPr>
          <p:nvPr/>
        </p:nvGrpSpPr>
        <p:grpSpPr bwMode="auto">
          <a:xfrm>
            <a:off x="3657600" y="609600"/>
            <a:ext cx="5181600" cy="685800"/>
            <a:chOff x="1728" y="384"/>
            <a:chExt cx="2448" cy="432"/>
          </a:xfrm>
        </p:grpSpPr>
        <p:sp>
          <p:nvSpPr>
            <p:cNvPr id="381958" name="Line 6"/>
            <p:cNvSpPr>
              <a:spLocks noChangeShapeType="1"/>
            </p:cNvSpPr>
            <p:nvPr/>
          </p:nvSpPr>
          <p:spPr bwMode="auto">
            <a:xfrm>
              <a:off x="1728" y="816"/>
              <a:ext cx="816"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59" name="Line 7"/>
            <p:cNvSpPr>
              <a:spLocks noChangeShapeType="1"/>
            </p:cNvSpPr>
            <p:nvPr/>
          </p:nvSpPr>
          <p:spPr bwMode="auto">
            <a:xfrm>
              <a:off x="2736" y="816"/>
              <a:ext cx="1440"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60" name="Text Box 8"/>
            <p:cNvSpPr txBox="1">
              <a:spLocks noChangeArrowheads="1"/>
            </p:cNvSpPr>
            <p:nvPr/>
          </p:nvSpPr>
          <p:spPr bwMode="auto">
            <a:xfrm>
              <a:off x="2160" y="384"/>
              <a:ext cx="28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A</a:t>
              </a:r>
              <a:endParaRPr lang="en-GB" sz="2400">
                <a:latin typeface="Times New Roman" pitchFamily="18" charset="0"/>
              </a:endParaRPr>
            </a:p>
          </p:txBody>
        </p:sp>
        <p:sp>
          <p:nvSpPr>
            <p:cNvPr id="381961" name="Text Box 9"/>
            <p:cNvSpPr txBox="1">
              <a:spLocks noChangeArrowheads="1"/>
            </p:cNvSpPr>
            <p:nvPr/>
          </p:nvSpPr>
          <p:spPr bwMode="auto">
            <a:xfrm>
              <a:off x="3504" y="38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B</a:t>
              </a:r>
              <a:endParaRPr lang="en-GB" sz="2400">
                <a:latin typeface="Times New Roman" pitchFamily="18" charset="0"/>
              </a:endParaRPr>
            </a:p>
          </p:txBody>
        </p:sp>
      </p:grpSp>
      <p:sp>
        <p:nvSpPr>
          <p:cNvPr id="381962" name="Line 10"/>
          <p:cNvSpPr>
            <a:spLocks noChangeShapeType="1"/>
          </p:cNvSpPr>
          <p:nvPr/>
        </p:nvSpPr>
        <p:spPr bwMode="auto">
          <a:xfrm flipV="1">
            <a:off x="5892800" y="1524000"/>
            <a:ext cx="2641600" cy="44958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63" name="Line 11"/>
          <p:cNvSpPr>
            <a:spLocks noChangeShapeType="1"/>
          </p:cNvSpPr>
          <p:nvPr/>
        </p:nvSpPr>
        <p:spPr bwMode="auto">
          <a:xfrm flipH="1" flipV="1">
            <a:off x="3860800" y="1524000"/>
            <a:ext cx="1754717" cy="29845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64" name="Line 12"/>
          <p:cNvSpPr>
            <a:spLocks noChangeShapeType="1"/>
          </p:cNvSpPr>
          <p:nvPr/>
        </p:nvSpPr>
        <p:spPr bwMode="auto">
          <a:xfrm flipV="1">
            <a:off x="5689600" y="1676400"/>
            <a:ext cx="711200" cy="2819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65" name="Line 13"/>
          <p:cNvSpPr>
            <a:spLocks noChangeShapeType="1"/>
          </p:cNvSpPr>
          <p:nvPr/>
        </p:nvSpPr>
        <p:spPr bwMode="auto">
          <a:xfrm flipH="1" flipV="1">
            <a:off x="6705600" y="1600201"/>
            <a:ext cx="158751" cy="2765425"/>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66" name="Line 14"/>
          <p:cNvSpPr>
            <a:spLocks noChangeShapeType="1"/>
          </p:cNvSpPr>
          <p:nvPr/>
        </p:nvSpPr>
        <p:spPr bwMode="auto">
          <a:xfrm flipH="1" flipV="1">
            <a:off x="7112000" y="1600200"/>
            <a:ext cx="406400" cy="16002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67" name="Line 15"/>
          <p:cNvSpPr>
            <a:spLocks noChangeShapeType="1"/>
          </p:cNvSpPr>
          <p:nvPr/>
        </p:nvSpPr>
        <p:spPr bwMode="auto">
          <a:xfrm flipV="1">
            <a:off x="7213600" y="1524000"/>
            <a:ext cx="406400" cy="533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68" name="Line 16"/>
          <p:cNvSpPr>
            <a:spLocks noChangeShapeType="1"/>
          </p:cNvSpPr>
          <p:nvPr/>
        </p:nvSpPr>
        <p:spPr bwMode="auto">
          <a:xfrm flipV="1">
            <a:off x="7315200" y="1524000"/>
            <a:ext cx="711200" cy="914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69" name="Line 17"/>
          <p:cNvSpPr>
            <a:spLocks noChangeShapeType="1"/>
          </p:cNvSpPr>
          <p:nvPr/>
        </p:nvSpPr>
        <p:spPr bwMode="auto">
          <a:xfrm flipV="1">
            <a:off x="4775200" y="1524000"/>
            <a:ext cx="508000" cy="16002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70" name="Line 18"/>
          <p:cNvSpPr>
            <a:spLocks noChangeShapeType="1"/>
          </p:cNvSpPr>
          <p:nvPr/>
        </p:nvSpPr>
        <p:spPr bwMode="auto">
          <a:xfrm flipV="1">
            <a:off x="4572000" y="1524000"/>
            <a:ext cx="304800" cy="12192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71" name="Line 19"/>
          <p:cNvSpPr>
            <a:spLocks noChangeShapeType="1"/>
          </p:cNvSpPr>
          <p:nvPr/>
        </p:nvSpPr>
        <p:spPr bwMode="auto">
          <a:xfrm flipV="1">
            <a:off x="4165600" y="1524000"/>
            <a:ext cx="304800" cy="6096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72" name="Line 20"/>
          <p:cNvSpPr>
            <a:spLocks noChangeShapeType="1"/>
          </p:cNvSpPr>
          <p:nvPr/>
        </p:nvSpPr>
        <p:spPr bwMode="auto">
          <a:xfrm flipH="1" flipV="1">
            <a:off x="5994400" y="1676400"/>
            <a:ext cx="203200" cy="6096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1973" name="Text Box 21"/>
          <p:cNvSpPr txBox="1">
            <a:spLocks noChangeArrowheads="1"/>
          </p:cNvSpPr>
          <p:nvPr/>
        </p:nvSpPr>
        <p:spPr bwMode="auto">
          <a:xfrm>
            <a:off x="527051" y="260350"/>
            <a:ext cx="3048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Paraphyly</a:t>
            </a:r>
            <a:endParaRPr lang="en-GB" sz="2400">
              <a:latin typeface="Times New Roman" pitchFamily="18" charset="0"/>
            </a:endParaRPr>
          </a:p>
        </p:txBody>
      </p:sp>
      <p:sp>
        <p:nvSpPr>
          <p:cNvPr id="381974" name="Line 22"/>
          <p:cNvSpPr>
            <a:spLocks noChangeShapeType="1"/>
          </p:cNvSpPr>
          <p:nvPr/>
        </p:nvSpPr>
        <p:spPr bwMode="auto">
          <a:xfrm>
            <a:off x="5615518" y="4508501"/>
            <a:ext cx="673100" cy="936625"/>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Tree>
    <p:extLst>
      <p:ext uri="{BB962C8B-B14F-4D97-AF65-F5344CB8AC3E}">
        <p14:creationId xmlns:p14="http://schemas.microsoft.com/office/powerpoint/2010/main" val="169484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35" name="Rectangle 35"/>
          <p:cNvSpPr>
            <a:spLocks noChangeArrowheads="1"/>
          </p:cNvSpPr>
          <p:nvPr/>
        </p:nvSpPr>
        <p:spPr bwMode="auto">
          <a:xfrm>
            <a:off x="719667" y="6092825"/>
            <a:ext cx="10945284" cy="215900"/>
          </a:xfrm>
          <a:prstGeom prst="rect">
            <a:avLst/>
          </a:prstGeom>
          <a:solidFill>
            <a:schemeClr val="bg1"/>
          </a:solidFill>
          <a:ln w="9525">
            <a:solidFill>
              <a:schemeClr val="bg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fi-FI"/>
          </a:p>
        </p:txBody>
      </p:sp>
      <p:sp>
        <p:nvSpPr>
          <p:cNvPr id="384002" name="Line 2"/>
          <p:cNvSpPr>
            <a:spLocks noChangeShapeType="1"/>
          </p:cNvSpPr>
          <p:nvPr/>
        </p:nvSpPr>
        <p:spPr bwMode="auto">
          <a:xfrm flipV="1">
            <a:off x="2032000" y="1524000"/>
            <a:ext cx="0" cy="48006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03" name="Text Box 3"/>
          <p:cNvSpPr txBox="1">
            <a:spLocks noChangeArrowheads="1"/>
          </p:cNvSpPr>
          <p:nvPr/>
        </p:nvSpPr>
        <p:spPr bwMode="auto">
          <a:xfrm>
            <a:off x="406400" y="3429000"/>
            <a:ext cx="1320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Time</a:t>
            </a:r>
            <a:endParaRPr lang="en-GB" sz="2400">
              <a:latin typeface="Times New Roman" pitchFamily="18" charset="0"/>
            </a:endParaRPr>
          </a:p>
        </p:txBody>
      </p:sp>
      <p:sp>
        <p:nvSpPr>
          <p:cNvPr id="384004" name="Line 4"/>
          <p:cNvSpPr>
            <a:spLocks noChangeShapeType="1"/>
          </p:cNvSpPr>
          <p:nvPr/>
        </p:nvSpPr>
        <p:spPr bwMode="auto">
          <a:xfrm>
            <a:off x="5588000" y="1295400"/>
            <a:ext cx="0" cy="243840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grpSp>
        <p:nvGrpSpPr>
          <p:cNvPr id="384005" name="Group 5"/>
          <p:cNvGrpSpPr>
            <a:grpSpLocks/>
          </p:cNvGrpSpPr>
          <p:nvPr/>
        </p:nvGrpSpPr>
        <p:grpSpPr bwMode="auto">
          <a:xfrm>
            <a:off x="2946400" y="609600"/>
            <a:ext cx="6908800" cy="685800"/>
            <a:chOff x="1392" y="384"/>
            <a:chExt cx="3264" cy="432"/>
          </a:xfrm>
        </p:grpSpPr>
        <p:sp>
          <p:nvSpPr>
            <p:cNvPr id="384006" name="Line 6"/>
            <p:cNvSpPr>
              <a:spLocks noChangeShapeType="1"/>
            </p:cNvSpPr>
            <p:nvPr/>
          </p:nvSpPr>
          <p:spPr bwMode="auto">
            <a:xfrm>
              <a:off x="1392" y="816"/>
              <a:ext cx="1152"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07" name="Line 7"/>
            <p:cNvSpPr>
              <a:spLocks noChangeShapeType="1"/>
            </p:cNvSpPr>
            <p:nvPr/>
          </p:nvSpPr>
          <p:spPr bwMode="auto">
            <a:xfrm>
              <a:off x="2784" y="816"/>
              <a:ext cx="1872"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08" name="Text Box 8"/>
            <p:cNvSpPr txBox="1">
              <a:spLocks noChangeArrowheads="1"/>
            </p:cNvSpPr>
            <p:nvPr/>
          </p:nvSpPr>
          <p:spPr bwMode="auto">
            <a:xfrm>
              <a:off x="2160" y="384"/>
              <a:ext cx="28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A</a:t>
              </a:r>
              <a:endParaRPr lang="en-GB" sz="2400">
                <a:latin typeface="Times New Roman" pitchFamily="18" charset="0"/>
              </a:endParaRPr>
            </a:p>
          </p:txBody>
        </p:sp>
        <p:sp>
          <p:nvSpPr>
            <p:cNvPr id="384009" name="Text Box 9"/>
            <p:cNvSpPr txBox="1">
              <a:spLocks noChangeArrowheads="1"/>
            </p:cNvSpPr>
            <p:nvPr/>
          </p:nvSpPr>
          <p:spPr bwMode="auto">
            <a:xfrm>
              <a:off x="3504" y="38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B</a:t>
              </a:r>
              <a:endParaRPr lang="en-GB" sz="2400">
                <a:latin typeface="Times New Roman" pitchFamily="18" charset="0"/>
              </a:endParaRPr>
            </a:p>
          </p:txBody>
        </p:sp>
      </p:grpSp>
      <p:sp>
        <p:nvSpPr>
          <p:cNvPr id="384010" name="Line 10"/>
          <p:cNvSpPr>
            <a:spLocks noChangeShapeType="1"/>
          </p:cNvSpPr>
          <p:nvPr/>
        </p:nvSpPr>
        <p:spPr bwMode="auto">
          <a:xfrm flipV="1">
            <a:off x="5327651" y="4419600"/>
            <a:ext cx="4121149" cy="24384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11" name="Line 11"/>
          <p:cNvSpPr>
            <a:spLocks noChangeShapeType="1"/>
          </p:cNvSpPr>
          <p:nvPr/>
        </p:nvSpPr>
        <p:spPr bwMode="auto">
          <a:xfrm flipH="1" flipV="1">
            <a:off x="3695701" y="1557338"/>
            <a:ext cx="4823884" cy="342106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12" name="Line 12"/>
          <p:cNvSpPr>
            <a:spLocks noChangeShapeType="1"/>
          </p:cNvSpPr>
          <p:nvPr/>
        </p:nvSpPr>
        <p:spPr bwMode="auto">
          <a:xfrm flipH="1" flipV="1">
            <a:off x="8839201" y="1600200"/>
            <a:ext cx="40217" cy="31242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13" name="Line 13"/>
          <p:cNvSpPr>
            <a:spLocks noChangeShapeType="1"/>
          </p:cNvSpPr>
          <p:nvPr/>
        </p:nvSpPr>
        <p:spPr bwMode="auto">
          <a:xfrm flipV="1">
            <a:off x="5808133" y="5029200"/>
            <a:ext cx="1811867" cy="9921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14" name="Line 14"/>
          <p:cNvSpPr>
            <a:spLocks noChangeShapeType="1"/>
          </p:cNvSpPr>
          <p:nvPr/>
        </p:nvSpPr>
        <p:spPr bwMode="auto">
          <a:xfrm flipH="1" flipV="1">
            <a:off x="3503084" y="1484313"/>
            <a:ext cx="3553883" cy="381635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15" name="Line 15"/>
          <p:cNvSpPr>
            <a:spLocks noChangeShapeType="1"/>
          </p:cNvSpPr>
          <p:nvPr/>
        </p:nvSpPr>
        <p:spPr bwMode="auto">
          <a:xfrm flipV="1">
            <a:off x="5327651" y="1524000"/>
            <a:ext cx="3206749" cy="5334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16" name="Line 16"/>
          <p:cNvSpPr>
            <a:spLocks noChangeShapeType="1"/>
          </p:cNvSpPr>
          <p:nvPr/>
        </p:nvSpPr>
        <p:spPr bwMode="auto">
          <a:xfrm flipH="1" flipV="1">
            <a:off x="3860800" y="1524000"/>
            <a:ext cx="2336800" cy="38862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17" name="Line 17"/>
          <p:cNvSpPr>
            <a:spLocks noChangeShapeType="1"/>
          </p:cNvSpPr>
          <p:nvPr/>
        </p:nvSpPr>
        <p:spPr bwMode="auto">
          <a:xfrm flipH="1" flipV="1">
            <a:off x="6299200" y="3886201"/>
            <a:ext cx="372533" cy="766763"/>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18" name="Line 18"/>
          <p:cNvSpPr>
            <a:spLocks noChangeShapeType="1"/>
          </p:cNvSpPr>
          <p:nvPr/>
        </p:nvSpPr>
        <p:spPr bwMode="auto">
          <a:xfrm flipV="1">
            <a:off x="5689600" y="1676400"/>
            <a:ext cx="711200" cy="28194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19" name="Line 19"/>
          <p:cNvSpPr>
            <a:spLocks noChangeShapeType="1"/>
          </p:cNvSpPr>
          <p:nvPr/>
        </p:nvSpPr>
        <p:spPr bwMode="auto">
          <a:xfrm flipV="1">
            <a:off x="6502400" y="1600200"/>
            <a:ext cx="203200" cy="2667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20" name="Line 20"/>
          <p:cNvSpPr>
            <a:spLocks noChangeShapeType="1"/>
          </p:cNvSpPr>
          <p:nvPr/>
        </p:nvSpPr>
        <p:spPr bwMode="auto">
          <a:xfrm flipH="1" flipV="1">
            <a:off x="7112000" y="1600200"/>
            <a:ext cx="423333" cy="168433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21" name="Line 21"/>
          <p:cNvSpPr>
            <a:spLocks noChangeShapeType="1"/>
          </p:cNvSpPr>
          <p:nvPr/>
        </p:nvSpPr>
        <p:spPr bwMode="auto">
          <a:xfrm flipV="1">
            <a:off x="7213600" y="1524000"/>
            <a:ext cx="406400" cy="5334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22" name="Line 22"/>
          <p:cNvSpPr>
            <a:spLocks noChangeShapeType="1"/>
          </p:cNvSpPr>
          <p:nvPr/>
        </p:nvSpPr>
        <p:spPr bwMode="auto">
          <a:xfrm flipV="1">
            <a:off x="7315200" y="1524000"/>
            <a:ext cx="711200" cy="9144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23" name="Line 23"/>
          <p:cNvSpPr>
            <a:spLocks noChangeShapeType="1"/>
          </p:cNvSpPr>
          <p:nvPr/>
        </p:nvSpPr>
        <p:spPr bwMode="auto">
          <a:xfrm flipV="1">
            <a:off x="4775200" y="1524000"/>
            <a:ext cx="508000" cy="16002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24" name="Line 24"/>
          <p:cNvSpPr>
            <a:spLocks noChangeShapeType="1"/>
          </p:cNvSpPr>
          <p:nvPr/>
        </p:nvSpPr>
        <p:spPr bwMode="auto">
          <a:xfrm flipV="1">
            <a:off x="4572000" y="1524000"/>
            <a:ext cx="304800" cy="12192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25" name="Line 25"/>
          <p:cNvSpPr>
            <a:spLocks noChangeShapeType="1"/>
          </p:cNvSpPr>
          <p:nvPr/>
        </p:nvSpPr>
        <p:spPr bwMode="auto">
          <a:xfrm flipV="1">
            <a:off x="4165600" y="1524000"/>
            <a:ext cx="304800" cy="6096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26" name="Line 26"/>
          <p:cNvSpPr>
            <a:spLocks noChangeShapeType="1"/>
          </p:cNvSpPr>
          <p:nvPr/>
        </p:nvSpPr>
        <p:spPr bwMode="auto">
          <a:xfrm flipH="1" flipV="1">
            <a:off x="2946401" y="4191000"/>
            <a:ext cx="2766484" cy="24780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27" name="Line 27"/>
          <p:cNvSpPr>
            <a:spLocks noChangeShapeType="1"/>
          </p:cNvSpPr>
          <p:nvPr/>
        </p:nvSpPr>
        <p:spPr bwMode="auto">
          <a:xfrm flipV="1">
            <a:off x="3352800" y="1524000"/>
            <a:ext cx="101600" cy="3048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28" name="Line 28"/>
          <p:cNvSpPr>
            <a:spLocks noChangeShapeType="1"/>
          </p:cNvSpPr>
          <p:nvPr/>
        </p:nvSpPr>
        <p:spPr bwMode="auto">
          <a:xfrm flipV="1">
            <a:off x="3790952" y="3733800"/>
            <a:ext cx="374649" cy="12080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29" name="Line 29"/>
          <p:cNvSpPr>
            <a:spLocks noChangeShapeType="1"/>
          </p:cNvSpPr>
          <p:nvPr/>
        </p:nvSpPr>
        <p:spPr bwMode="auto">
          <a:xfrm flipV="1">
            <a:off x="5181600" y="2743200"/>
            <a:ext cx="304800" cy="9144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30" name="Line 30"/>
          <p:cNvSpPr>
            <a:spLocks noChangeShapeType="1"/>
          </p:cNvSpPr>
          <p:nvPr/>
        </p:nvSpPr>
        <p:spPr bwMode="auto">
          <a:xfrm flipH="1" flipV="1">
            <a:off x="7010400" y="2971800"/>
            <a:ext cx="304800" cy="6096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31" name="Line 31"/>
          <p:cNvSpPr>
            <a:spLocks noChangeShapeType="1"/>
          </p:cNvSpPr>
          <p:nvPr/>
        </p:nvSpPr>
        <p:spPr bwMode="auto">
          <a:xfrm flipH="1" flipV="1">
            <a:off x="5994400" y="1676400"/>
            <a:ext cx="203200" cy="762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32" name="Line 32"/>
          <p:cNvSpPr>
            <a:spLocks noChangeShapeType="1"/>
          </p:cNvSpPr>
          <p:nvPr/>
        </p:nvSpPr>
        <p:spPr bwMode="auto">
          <a:xfrm flipH="1" flipV="1">
            <a:off x="3048000" y="1600200"/>
            <a:ext cx="406400" cy="762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33" name="Line 33"/>
          <p:cNvSpPr>
            <a:spLocks noChangeShapeType="1"/>
          </p:cNvSpPr>
          <p:nvPr/>
        </p:nvSpPr>
        <p:spPr bwMode="auto">
          <a:xfrm flipV="1">
            <a:off x="8839200" y="1600200"/>
            <a:ext cx="914400" cy="76200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4034" name="Text Box 34"/>
          <p:cNvSpPr txBox="1">
            <a:spLocks noChangeArrowheads="1"/>
          </p:cNvSpPr>
          <p:nvPr/>
        </p:nvSpPr>
        <p:spPr bwMode="auto">
          <a:xfrm>
            <a:off x="527051" y="260350"/>
            <a:ext cx="3149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Polyphyly</a:t>
            </a:r>
            <a:endParaRPr lang="en-GB" sz="2400">
              <a:latin typeface="Times New Roman" pitchFamily="18" charset="0"/>
            </a:endParaRPr>
          </a:p>
        </p:txBody>
      </p:sp>
    </p:spTree>
    <p:extLst>
      <p:ext uri="{BB962C8B-B14F-4D97-AF65-F5344CB8AC3E}">
        <p14:creationId xmlns:p14="http://schemas.microsoft.com/office/powerpoint/2010/main" val="2510646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84004"/>
                                        </p:tgtEl>
                                        <p:attrNameLst>
                                          <p:attrName>style.visibility</p:attrName>
                                        </p:attrNameLst>
                                      </p:cBhvr>
                                      <p:to>
                                        <p:strVal val="visible"/>
                                      </p:to>
                                    </p:set>
                                    <p:anim calcmode="lin" valueType="num">
                                      <p:cBhvr additive="base">
                                        <p:cTn id="7" dur="500" fill="hold"/>
                                        <p:tgtEl>
                                          <p:spTgt spid="384004"/>
                                        </p:tgtEl>
                                        <p:attrNameLst>
                                          <p:attrName>ppt_x</p:attrName>
                                        </p:attrNameLst>
                                      </p:cBhvr>
                                      <p:tavLst>
                                        <p:tav tm="0">
                                          <p:val>
                                            <p:strVal val="#ppt_x"/>
                                          </p:val>
                                        </p:tav>
                                        <p:tav tm="100000">
                                          <p:val>
                                            <p:strVal val="#ppt_x"/>
                                          </p:val>
                                        </p:tav>
                                      </p:tavLst>
                                    </p:anim>
                                    <p:anim calcmode="lin" valueType="num">
                                      <p:cBhvr additive="base">
                                        <p:cTn id="8" dur="500" fill="hold"/>
                                        <p:tgtEl>
                                          <p:spTgt spid="38400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3840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78" name="Rectangle 30"/>
          <p:cNvSpPr>
            <a:spLocks noChangeArrowheads="1"/>
          </p:cNvSpPr>
          <p:nvPr/>
        </p:nvSpPr>
        <p:spPr bwMode="auto">
          <a:xfrm>
            <a:off x="719667" y="6092825"/>
            <a:ext cx="10945284" cy="215900"/>
          </a:xfrm>
          <a:prstGeom prst="rect">
            <a:avLst/>
          </a:prstGeom>
          <a:solidFill>
            <a:schemeClr val="bg1"/>
          </a:solidFill>
          <a:ln w="9525">
            <a:solidFill>
              <a:schemeClr val="bg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fi-FI"/>
          </a:p>
        </p:txBody>
      </p:sp>
      <p:sp>
        <p:nvSpPr>
          <p:cNvPr id="386050" name="Line 2"/>
          <p:cNvSpPr>
            <a:spLocks noChangeShapeType="1"/>
          </p:cNvSpPr>
          <p:nvPr/>
        </p:nvSpPr>
        <p:spPr bwMode="auto">
          <a:xfrm flipV="1">
            <a:off x="2032000" y="1524000"/>
            <a:ext cx="0" cy="48006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51" name="Text Box 3"/>
          <p:cNvSpPr txBox="1">
            <a:spLocks noChangeArrowheads="1"/>
          </p:cNvSpPr>
          <p:nvPr/>
        </p:nvSpPr>
        <p:spPr bwMode="auto">
          <a:xfrm>
            <a:off x="406400" y="3429000"/>
            <a:ext cx="1320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Time</a:t>
            </a:r>
            <a:endParaRPr lang="en-GB" sz="2400">
              <a:latin typeface="Times New Roman" pitchFamily="18" charset="0"/>
            </a:endParaRPr>
          </a:p>
        </p:txBody>
      </p:sp>
      <p:grpSp>
        <p:nvGrpSpPr>
          <p:cNvPr id="386052" name="Group 4"/>
          <p:cNvGrpSpPr>
            <a:grpSpLocks/>
          </p:cNvGrpSpPr>
          <p:nvPr/>
        </p:nvGrpSpPr>
        <p:grpSpPr bwMode="auto">
          <a:xfrm>
            <a:off x="2946400" y="609600"/>
            <a:ext cx="6908800" cy="685800"/>
            <a:chOff x="1392" y="384"/>
            <a:chExt cx="3264" cy="432"/>
          </a:xfrm>
        </p:grpSpPr>
        <p:sp>
          <p:nvSpPr>
            <p:cNvPr id="386053" name="Line 5"/>
            <p:cNvSpPr>
              <a:spLocks noChangeShapeType="1"/>
            </p:cNvSpPr>
            <p:nvPr/>
          </p:nvSpPr>
          <p:spPr bwMode="auto">
            <a:xfrm>
              <a:off x="1392" y="816"/>
              <a:ext cx="1152"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54" name="Line 6"/>
            <p:cNvSpPr>
              <a:spLocks noChangeShapeType="1"/>
            </p:cNvSpPr>
            <p:nvPr/>
          </p:nvSpPr>
          <p:spPr bwMode="auto">
            <a:xfrm>
              <a:off x="2784" y="816"/>
              <a:ext cx="1872"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55" name="Text Box 7"/>
            <p:cNvSpPr txBox="1">
              <a:spLocks noChangeArrowheads="1"/>
            </p:cNvSpPr>
            <p:nvPr/>
          </p:nvSpPr>
          <p:spPr bwMode="auto">
            <a:xfrm>
              <a:off x="2160" y="384"/>
              <a:ext cx="288"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A</a:t>
              </a:r>
              <a:endParaRPr lang="en-GB" sz="2400">
                <a:latin typeface="Times New Roman" pitchFamily="18" charset="0"/>
              </a:endParaRPr>
            </a:p>
          </p:txBody>
        </p:sp>
        <p:sp>
          <p:nvSpPr>
            <p:cNvPr id="386056" name="Text Box 8"/>
            <p:cNvSpPr txBox="1">
              <a:spLocks noChangeArrowheads="1"/>
            </p:cNvSpPr>
            <p:nvPr/>
          </p:nvSpPr>
          <p:spPr bwMode="auto">
            <a:xfrm>
              <a:off x="3504" y="384"/>
              <a:ext cx="24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B</a:t>
              </a:r>
              <a:endParaRPr lang="en-GB" sz="2400">
                <a:latin typeface="Times New Roman" pitchFamily="18" charset="0"/>
              </a:endParaRPr>
            </a:p>
          </p:txBody>
        </p:sp>
      </p:grpSp>
      <p:sp>
        <p:nvSpPr>
          <p:cNvPr id="386057" name="Line 9"/>
          <p:cNvSpPr>
            <a:spLocks noChangeShapeType="1"/>
          </p:cNvSpPr>
          <p:nvPr/>
        </p:nvSpPr>
        <p:spPr bwMode="auto">
          <a:xfrm flipV="1">
            <a:off x="5327651" y="4941888"/>
            <a:ext cx="3263900" cy="1916112"/>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58" name="Line 10"/>
          <p:cNvSpPr>
            <a:spLocks noChangeShapeType="1"/>
          </p:cNvSpPr>
          <p:nvPr/>
        </p:nvSpPr>
        <p:spPr bwMode="auto">
          <a:xfrm flipH="1" flipV="1">
            <a:off x="3695701" y="1557338"/>
            <a:ext cx="4823884" cy="3421062"/>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59" name="Line 11"/>
          <p:cNvSpPr>
            <a:spLocks noChangeShapeType="1"/>
          </p:cNvSpPr>
          <p:nvPr/>
        </p:nvSpPr>
        <p:spPr bwMode="auto">
          <a:xfrm flipV="1">
            <a:off x="8591552" y="1600200"/>
            <a:ext cx="247649" cy="3341688"/>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60" name="Line 12"/>
          <p:cNvSpPr>
            <a:spLocks noChangeShapeType="1"/>
          </p:cNvSpPr>
          <p:nvPr/>
        </p:nvSpPr>
        <p:spPr bwMode="auto">
          <a:xfrm flipH="1" flipV="1">
            <a:off x="3503084" y="1484314"/>
            <a:ext cx="2497667" cy="4249737"/>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61" name="Line 13"/>
          <p:cNvSpPr>
            <a:spLocks noChangeShapeType="1"/>
          </p:cNvSpPr>
          <p:nvPr/>
        </p:nvSpPr>
        <p:spPr bwMode="auto">
          <a:xfrm flipV="1">
            <a:off x="5327651" y="1524000"/>
            <a:ext cx="3206749" cy="53340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62" name="Line 14"/>
          <p:cNvSpPr>
            <a:spLocks noChangeShapeType="1"/>
          </p:cNvSpPr>
          <p:nvPr/>
        </p:nvSpPr>
        <p:spPr bwMode="auto">
          <a:xfrm flipH="1" flipV="1">
            <a:off x="3860800" y="1524000"/>
            <a:ext cx="1754717" cy="29845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63" name="Line 15"/>
          <p:cNvSpPr>
            <a:spLocks noChangeShapeType="1"/>
          </p:cNvSpPr>
          <p:nvPr/>
        </p:nvSpPr>
        <p:spPr bwMode="auto">
          <a:xfrm flipV="1">
            <a:off x="5689600" y="1676400"/>
            <a:ext cx="711200" cy="2819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64" name="Line 16"/>
          <p:cNvSpPr>
            <a:spLocks noChangeShapeType="1"/>
          </p:cNvSpPr>
          <p:nvPr/>
        </p:nvSpPr>
        <p:spPr bwMode="auto">
          <a:xfrm flipH="1" flipV="1">
            <a:off x="6705601" y="1600201"/>
            <a:ext cx="63500" cy="2765425"/>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65" name="Line 17"/>
          <p:cNvSpPr>
            <a:spLocks noChangeShapeType="1"/>
          </p:cNvSpPr>
          <p:nvPr/>
        </p:nvSpPr>
        <p:spPr bwMode="auto">
          <a:xfrm flipH="1" flipV="1">
            <a:off x="7112000" y="1600200"/>
            <a:ext cx="423333" cy="1684338"/>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66" name="Line 18"/>
          <p:cNvSpPr>
            <a:spLocks noChangeShapeType="1"/>
          </p:cNvSpPr>
          <p:nvPr/>
        </p:nvSpPr>
        <p:spPr bwMode="auto">
          <a:xfrm flipV="1">
            <a:off x="7213600" y="1524000"/>
            <a:ext cx="406400" cy="533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67" name="Line 19"/>
          <p:cNvSpPr>
            <a:spLocks noChangeShapeType="1"/>
          </p:cNvSpPr>
          <p:nvPr/>
        </p:nvSpPr>
        <p:spPr bwMode="auto">
          <a:xfrm flipV="1">
            <a:off x="7315200" y="1524000"/>
            <a:ext cx="711200" cy="914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68" name="Line 20"/>
          <p:cNvSpPr>
            <a:spLocks noChangeShapeType="1"/>
          </p:cNvSpPr>
          <p:nvPr/>
        </p:nvSpPr>
        <p:spPr bwMode="auto">
          <a:xfrm flipV="1">
            <a:off x="4775200" y="1524000"/>
            <a:ext cx="508000" cy="16002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69" name="Line 21"/>
          <p:cNvSpPr>
            <a:spLocks noChangeShapeType="1"/>
          </p:cNvSpPr>
          <p:nvPr/>
        </p:nvSpPr>
        <p:spPr bwMode="auto">
          <a:xfrm flipV="1">
            <a:off x="4572000" y="1524000"/>
            <a:ext cx="304800" cy="12192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70" name="Line 22"/>
          <p:cNvSpPr>
            <a:spLocks noChangeShapeType="1"/>
          </p:cNvSpPr>
          <p:nvPr/>
        </p:nvSpPr>
        <p:spPr bwMode="auto">
          <a:xfrm flipV="1">
            <a:off x="4165600" y="1524000"/>
            <a:ext cx="304800" cy="6096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71" name="Line 23"/>
          <p:cNvSpPr>
            <a:spLocks noChangeShapeType="1"/>
          </p:cNvSpPr>
          <p:nvPr/>
        </p:nvSpPr>
        <p:spPr bwMode="auto">
          <a:xfrm flipH="1" flipV="1">
            <a:off x="3312585" y="4581526"/>
            <a:ext cx="2400300" cy="2087563"/>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72" name="Line 24"/>
          <p:cNvSpPr>
            <a:spLocks noChangeShapeType="1"/>
          </p:cNvSpPr>
          <p:nvPr/>
        </p:nvSpPr>
        <p:spPr bwMode="auto">
          <a:xfrm flipV="1">
            <a:off x="3352800" y="1524000"/>
            <a:ext cx="101600" cy="30480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73" name="Line 25"/>
          <p:cNvSpPr>
            <a:spLocks noChangeShapeType="1"/>
          </p:cNvSpPr>
          <p:nvPr/>
        </p:nvSpPr>
        <p:spPr bwMode="auto">
          <a:xfrm flipH="1" flipV="1">
            <a:off x="5994400" y="1676400"/>
            <a:ext cx="203200" cy="7620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74" name="Line 26"/>
          <p:cNvSpPr>
            <a:spLocks noChangeShapeType="1"/>
          </p:cNvSpPr>
          <p:nvPr/>
        </p:nvSpPr>
        <p:spPr bwMode="auto">
          <a:xfrm flipH="1" flipV="1">
            <a:off x="3048000" y="1600200"/>
            <a:ext cx="406400" cy="7620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75" name="Line 27"/>
          <p:cNvSpPr>
            <a:spLocks noChangeShapeType="1"/>
          </p:cNvSpPr>
          <p:nvPr/>
        </p:nvSpPr>
        <p:spPr bwMode="auto">
          <a:xfrm flipV="1">
            <a:off x="8839200" y="1600200"/>
            <a:ext cx="914400" cy="7620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6076" name="Text Box 28"/>
          <p:cNvSpPr txBox="1">
            <a:spLocks noChangeArrowheads="1"/>
          </p:cNvSpPr>
          <p:nvPr/>
        </p:nvSpPr>
        <p:spPr bwMode="auto">
          <a:xfrm>
            <a:off x="527051" y="260350"/>
            <a:ext cx="3149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Polyphyly</a:t>
            </a:r>
            <a:endParaRPr lang="en-GB" sz="2400">
              <a:latin typeface="Times New Roman" pitchFamily="18" charset="0"/>
            </a:endParaRPr>
          </a:p>
        </p:txBody>
      </p:sp>
      <p:sp>
        <p:nvSpPr>
          <p:cNvPr id="386077" name="Line 29"/>
          <p:cNvSpPr>
            <a:spLocks noChangeShapeType="1"/>
          </p:cNvSpPr>
          <p:nvPr/>
        </p:nvSpPr>
        <p:spPr bwMode="auto">
          <a:xfrm>
            <a:off x="5615518" y="4508501"/>
            <a:ext cx="575733" cy="792163"/>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Tree>
    <p:extLst>
      <p:ext uri="{BB962C8B-B14F-4D97-AF65-F5344CB8AC3E}">
        <p14:creationId xmlns:p14="http://schemas.microsoft.com/office/powerpoint/2010/main" val="156644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Line 2"/>
          <p:cNvSpPr>
            <a:spLocks noChangeShapeType="1"/>
          </p:cNvSpPr>
          <p:nvPr/>
        </p:nvSpPr>
        <p:spPr bwMode="auto">
          <a:xfrm flipV="1">
            <a:off x="5520267" y="4941888"/>
            <a:ext cx="4224867" cy="15113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099" name="Line 3"/>
          <p:cNvSpPr>
            <a:spLocks noChangeShapeType="1"/>
          </p:cNvSpPr>
          <p:nvPr/>
        </p:nvSpPr>
        <p:spPr bwMode="auto">
          <a:xfrm flipV="1">
            <a:off x="9673167" y="1628776"/>
            <a:ext cx="2184400" cy="3349625"/>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00" name="Line 4"/>
          <p:cNvSpPr>
            <a:spLocks noChangeShapeType="1"/>
          </p:cNvSpPr>
          <p:nvPr/>
        </p:nvSpPr>
        <p:spPr bwMode="auto">
          <a:xfrm flipV="1">
            <a:off x="9745133" y="1600200"/>
            <a:ext cx="247651" cy="3341688"/>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01" name="Line 5"/>
          <p:cNvSpPr>
            <a:spLocks noChangeShapeType="1"/>
          </p:cNvSpPr>
          <p:nvPr/>
        </p:nvSpPr>
        <p:spPr bwMode="auto">
          <a:xfrm flipH="1" flipV="1">
            <a:off x="3503084" y="1484314"/>
            <a:ext cx="2497667" cy="4249737"/>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02" name="Line 6"/>
          <p:cNvSpPr>
            <a:spLocks noChangeShapeType="1"/>
          </p:cNvSpPr>
          <p:nvPr/>
        </p:nvSpPr>
        <p:spPr bwMode="auto">
          <a:xfrm flipV="1">
            <a:off x="5327651" y="1524000"/>
            <a:ext cx="3206749" cy="53340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03" name="Line 7"/>
          <p:cNvSpPr>
            <a:spLocks noChangeShapeType="1"/>
          </p:cNvSpPr>
          <p:nvPr/>
        </p:nvSpPr>
        <p:spPr bwMode="auto">
          <a:xfrm flipH="1" flipV="1">
            <a:off x="3860800" y="1524000"/>
            <a:ext cx="1754717" cy="29845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04" name="Line 8"/>
          <p:cNvSpPr>
            <a:spLocks noChangeShapeType="1"/>
          </p:cNvSpPr>
          <p:nvPr/>
        </p:nvSpPr>
        <p:spPr bwMode="auto">
          <a:xfrm flipV="1">
            <a:off x="5689600" y="1676400"/>
            <a:ext cx="711200" cy="2819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05" name="Line 9"/>
          <p:cNvSpPr>
            <a:spLocks noChangeShapeType="1"/>
          </p:cNvSpPr>
          <p:nvPr/>
        </p:nvSpPr>
        <p:spPr bwMode="auto">
          <a:xfrm flipH="1" flipV="1">
            <a:off x="6705601" y="1600201"/>
            <a:ext cx="63500" cy="2765425"/>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06" name="Line 10"/>
          <p:cNvSpPr>
            <a:spLocks noChangeShapeType="1"/>
          </p:cNvSpPr>
          <p:nvPr/>
        </p:nvSpPr>
        <p:spPr bwMode="auto">
          <a:xfrm flipH="1" flipV="1">
            <a:off x="7112000" y="1600200"/>
            <a:ext cx="423333" cy="1684338"/>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07" name="Line 11"/>
          <p:cNvSpPr>
            <a:spLocks noChangeShapeType="1"/>
          </p:cNvSpPr>
          <p:nvPr/>
        </p:nvSpPr>
        <p:spPr bwMode="auto">
          <a:xfrm flipV="1">
            <a:off x="7213600" y="1524000"/>
            <a:ext cx="406400" cy="533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08" name="Line 12"/>
          <p:cNvSpPr>
            <a:spLocks noChangeShapeType="1"/>
          </p:cNvSpPr>
          <p:nvPr/>
        </p:nvSpPr>
        <p:spPr bwMode="auto">
          <a:xfrm flipV="1">
            <a:off x="7315200" y="1524000"/>
            <a:ext cx="711200" cy="9144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09" name="Line 13"/>
          <p:cNvSpPr>
            <a:spLocks noChangeShapeType="1"/>
          </p:cNvSpPr>
          <p:nvPr/>
        </p:nvSpPr>
        <p:spPr bwMode="auto">
          <a:xfrm flipV="1">
            <a:off x="4775200" y="1524000"/>
            <a:ext cx="508000" cy="16002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10" name="Line 14"/>
          <p:cNvSpPr>
            <a:spLocks noChangeShapeType="1"/>
          </p:cNvSpPr>
          <p:nvPr/>
        </p:nvSpPr>
        <p:spPr bwMode="auto">
          <a:xfrm flipV="1">
            <a:off x="4572000" y="1524000"/>
            <a:ext cx="304800" cy="12192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11" name="Line 15"/>
          <p:cNvSpPr>
            <a:spLocks noChangeShapeType="1"/>
          </p:cNvSpPr>
          <p:nvPr/>
        </p:nvSpPr>
        <p:spPr bwMode="auto">
          <a:xfrm flipV="1">
            <a:off x="4165600" y="1524000"/>
            <a:ext cx="304800" cy="6096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12" name="Line 16"/>
          <p:cNvSpPr>
            <a:spLocks noChangeShapeType="1"/>
          </p:cNvSpPr>
          <p:nvPr/>
        </p:nvSpPr>
        <p:spPr bwMode="auto">
          <a:xfrm flipV="1">
            <a:off x="8113184" y="1557338"/>
            <a:ext cx="1157816" cy="403225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13" name="Line 17"/>
          <p:cNvSpPr>
            <a:spLocks noChangeShapeType="1"/>
          </p:cNvSpPr>
          <p:nvPr/>
        </p:nvSpPr>
        <p:spPr bwMode="auto">
          <a:xfrm flipH="1" flipV="1">
            <a:off x="5994400" y="1676400"/>
            <a:ext cx="203200" cy="7620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14" name="Line 18"/>
          <p:cNvSpPr>
            <a:spLocks noChangeShapeType="1"/>
          </p:cNvSpPr>
          <p:nvPr/>
        </p:nvSpPr>
        <p:spPr bwMode="auto">
          <a:xfrm flipH="1" flipV="1">
            <a:off x="8864600" y="1633538"/>
            <a:ext cx="112184" cy="1003300"/>
          </a:xfrm>
          <a:prstGeom prst="line">
            <a:avLst/>
          </a:prstGeom>
          <a:noFill/>
          <a:ln w="381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15" name="Line 19"/>
          <p:cNvSpPr>
            <a:spLocks noChangeShapeType="1"/>
          </p:cNvSpPr>
          <p:nvPr/>
        </p:nvSpPr>
        <p:spPr bwMode="auto">
          <a:xfrm flipV="1">
            <a:off x="9992784" y="1600200"/>
            <a:ext cx="914400" cy="762000"/>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
        <p:nvSpPr>
          <p:cNvPr id="388116" name="Text Box 20"/>
          <p:cNvSpPr txBox="1">
            <a:spLocks noChangeArrowheads="1"/>
          </p:cNvSpPr>
          <p:nvPr/>
        </p:nvSpPr>
        <p:spPr bwMode="auto">
          <a:xfrm>
            <a:off x="527051" y="260350"/>
            <a:ext cx="3149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sv-SE" sz="2400">
                <a:latin typeface="Times New Roman" pitchFamily="18" charset="0"/>
              </a:rPr>
              <a:t>Polyphyly</a:t>
            </a:r>
            <a:endParaRPr lang="en-GB" sz="2400">
              <a:latin typeface="Times New Roman" pitchFamily="18" charset="0"/>
            </a:endParaRPr>
          </a:p>
        </p:txBody>
      </p:sp>
      <p:sp>
        <p:nvSpPr>
          <p:cNvPr id="388117" name="Line 21"/>
          <p:cNvSpPr>
            <a:spLocks noChangeShapeType="1"/>
          </p:cNvSpPr>
          <p:nvPr/>
        </p:nvSpPr>
        <p:spPr bwMode="auto">
          <a:xfrm>
            <a:off x="5615518" y="4508501"/>
            <a:ext cx="575733" cy="792163"/>
          </a:xfrm>
          <a:prstGeom prst="line">
            <a:avLst/>
          </a:prstGeom>
          <a:noFill/>
          <a:ln w="381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fi-FI"/>
          </a:p>
        </p:txBody>
      </p:sp>
    </p:spTree>
    <p:extLst>
      <p:ext uri="{BB962C8B-B14F-4D97-AF65-F5344CB8AC3E}">
        <p14:creationId xmlns:p14="http://schemas.microsoft.com/office/powerpoint/2010/main" val="1727299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5" name="Text Box 3"/>
          <p:cNvSpPr txBox="1">
            <a:spLocks noChangeArrowheads="1"/>
          </p:cNvSpPr>
          <p:nvPr/>
        </p:nvSpPr>
        <p:spPr bwMode="auto">
          <a:xfrm>
            <a:off x="527381" y="365315"/>
            <a:ext cx="11040203"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sv-SE" sz="2800" b="1" dirty="0" err="1">
                <a:latin typeface="Calibri"/>
                <a:cs typeface="Calibri"/>
              </a:rPr>
              <a:t>Paraphyly</a:t>
            </a:r>
            <a:r>
              <a:rPr lang="sv-SE" sz="2800" b="1" dirty="0">
                <a:latin typeface="Calibri"/>
                <a:cs typeface="Calibri"/>
              </a:rPr>
              <a:t> </a:t>
            </a:r>
            <a:r>
              <a:rPr lang="sv-SE" sz="2800" b="1" dirty="0" err="1">
                <a:latin typeface="Calibri"/>
                <a:cs typeface="Calibri"/>
              </a:rPr>
              <a:t>of</a:t>
            </a:r>
            <a:r>
              <a:rPr lang="sv-SE" sz="2800" b="1" dirty="0">
                <a:latin typeface="Calibri"/>
                <a:cs typeface="Calibri"/>
              </a:rPr>
              <a:t> a species </a:t>
            </a:r>
            <a:r>
              <a:rPr lang="sv-SE" sz="2800" b="1" dirty="0" err="1">
                <a:latin typeface="Calibri"/>
                <a:cs typeface="Calibri"/>
              </a:rPr>
              <a:t>can</a:t>
            </a:r>
            <a:r>
              <a:rPr lang="sv-SE" sz="2800" b="1" dirty="0">
                <a:latin typeface="Calibri"/>
                <a:cs typeface="Calibri"/>
              </a:rPr>
              <a:t> be </a:t>
            </a:r>
            <a:r>
              <a:rPr lang="sv-SE" sz="2800" b="1" dirty="0" err="1">
                <a:latin typeface="Calibri"/>
                <a:cs typeface="Calibri"/>
              </a:rPr>
              <a:t>due</a:t>
            </a:r>
            <a:r>
              <a:rPr lang="sv-SE" sz="2800" b="1" dirty="0">
                <a:latin typeface="Calibri"/>
                <a:cs typeface="Calibri"/>
              </a:rPr>
              <a:t> </a:t>
            </a:r>
            <a:r>
              <a:rPr lang="sv-SE" sz="2800" b="1" dirty="0" err="1">
                <a:latin typeface="Calibri"/>
                <a:cs typeface="Calibri"/>
              </a:rPr>
              <a:t>to</a:t>
            </a:r>
            <a:r>
              <a:rPr lang="sv-SE" sz="2800" b="1" dirty="0">
                <a:latin typeface="Calibri"/>
                <a:cs typeface="Calibri"/>
              </a:rPr>
              <a:t> </a:t>
            </a:r>
            <a:r>
              <a:rPr lang="sv-SE" sz="2800" b="1" dirty="0" err="1">
                <a:latin typeface="Calibri"/>
                <a:cs typeface="Calibri"/>
              </a:rPr>
              <a:t>incomplete</a:t>
            </a:r>
            <a:r>
              <a:rPr lang="sv-SE" sz="2800" b="1" dirty="0">
                <a:latin typeface="Calibri"/>
                <a:cs typeface="Calibri"/>
              </a:rPr>
              <a:t> </a:t>
            </a:r>
            <a:r>
              <a:rPr lang="sv-SE" sz="2800" b="1" dirty="0" err="1">
                <a:latin typeface="Calibri"/>
                <a:cs typeface="Calibri"/>
              </a:rPr>
              <a:t>lineage</a:t>
            </a:r>
            <a:r>
              <a:rPr lang="sv-SE" sz="2800" b="1" dirty="0">
                <a:latin typeface="Calibri"/>
                <a:cs typeface="Calibri"/>
              </a:rPr>
              <a:t> </a:t>
            </a:r>
            <a:r>
              <a:rPr lang="sv-SE" sz="2800" b="1" dirty="0" err="1">
                <a:latin typeface="Calibri"/>
                <a:cs typeface="Calibri"/>
              </a:rPr>
              <a:t>sorting</a:t>
            </a:r>
            <a:r>
              <a:rPr lang="sv-SE" sz="2800" b="1" dirty="0">
                <a:latin typeface="Calibri"/>
                <a:cs typeface="Calibri"/>
              </a:rPr>
              <a:t> and/or </a:t>
            </a:r>
            <a:r>
              <a:rPr lang="sv-SE" sz="2800" b="1" dirty="0" err="1">
                <a:latin typeface="Calibri"/>
                <a:cs typeface="Calibri"/>
              </a:rPr>
              <a:t>secondary</a:t>
            </a:r>
            <a:r>
              <a:rPr lang="sv-SE" sz="2800" b="1" dirty="0">
                <a:latin typeface="Calibri"/>
                <a:cs typeface="Calibri"/>
              </a:rPr>
              <a:t> gene </a:t>
            </a:r>
            <a:r>
              <a:rPr lang="sv-SE" sz="2800" b="1" dirty="0" err="1">
                <a:latin typeface="Calibri"/>
                <a:cs typeface="Calibri"/>
              </a:rPr>
              <a:t>flow</a:t>
            </a:r>
            <a:endParaRPr lang="en-US" sz="2800" b="1" dirty="0">
              <a:latin typeface="Calibri"/>
              <a:cs typeface="Calibri"/>
            </a:endParaRPr>
          </a:p>
        </p:txBody>
      </p:sp>
      <p:pic>
        <p:nvPicPr>
          <p:cNvPr id="6" name="Picture 5" descr="Screen Shot 2019-10-05 at 15.03.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0" y="2105798"/>
            <a:ext cx="10182577" cy="3255745"/>
          </a:xfrm>
          <a:prstGeom prst="rect">
            <a:avLst/>
          </a:prstGeom>
        </p:spPr>
      </p:pic>
      <p:sp>
        <p:nvSpPr>
          <p:cNvPr id="4" name="CasellaDiTesto 11"/>
          <p:cNvSpPr txBox="1"/>
          <p:nvPr/>
        </p:nvSpPr>
        <p:spPr>
          <a:xfrm>
            <a:off x="5827270" y="6277577"/>
            <a:ext cx="4298485" cy="307777"/>
          </a:xfrm>
          <a:prstGeom prst="rect">
            <a:avLst/>
          </a:prstGeom>
          <a:noFill/>
        </p:spPr>
        <p:txBody>
          <a:bodyPr wrap="none" rtlCol="0">
            <a:spAutoFit/>
          </a:bodyPr>
          <a:lstStyle/>
          <a:p>
            <a:r>
              <a:rPr lang="en-GB" sz="1400" dirty="0"/>
              <a:t>Figure from </a:t>
            </a:r>
            <a:r>
              <a:rPr lang="en-GB" sz="1400" dirty="0" err="1"/>
              <a:t>ResearchGate</a:t>
            </a:r>
            <a:r>
              <a:rPr lang="en-GB" sz="1400" dirty="0"/>
              <a:t>, uploaded by Richard A </a:t>
            </a:r>
            <a:r>
              <a:rPr lang="en-GB" sz="1400" dirty="0" err="1"/>
              <a:t>Ennos</a:t>
            </a:r>
            <a:r>
              <a:rPr lang="en-GB" sz="1400" dirty="0"/>
              <a:t> </a:t>
            </a:r>
          </a:p>
        </p:txBody>
      </p:sp>
      <p:sp>
        <p:nvSpPr>
          <p:cNvPr id="2" name="TextBox 1">
            <a:extLst>
              <a:ext uri="{FF2B5EF4-FFF2-40B4-BE49-F238E27FC236}">
                <a16:creationId xmlns:a16="http://schemas.microsoft.com/office/drawing/2014/main" id="{09E680FF-B346-50A9-8B3E-ACF66F194C3F}"/>
              </a:ext>
            </a:extLst>
          </p:cNvPr>
          <p:cNvSpPr txBox="1"/>
          <p:nvPr/>
        </p:nvSpPr>
        <p:spPr>
          <a:xfrm>
            <a:off x="5905038" y="5205602"/>
            <a:ext cx="2454518" cy="369332"/>
          </a:xfrm>
          <a:prstGeom prst="rect">
            <a:avLst/>
          </a:prstGeom>
          <a:noFill/>
        </p:spPr>
        <p:txBody>
          <a:bodyPr wrap="none" rtlCol="0">
            <a:spAutoFit/>
          </a:bodyPr>
          <a:lstStyle/>
          <a:p>
            <a:r>
              <a:rPr lang="en-GB" dirty="0"/>
              <a:t>C           B             A         D</a:t>
            </a:r>
          </a:p>
        </p:txBody>
      </p:sp>
      <p:sp>
        <p:nvSpPr>
          <p:cNvPr id="3" name="TextBox 2">
            <a:extLst>
              <a:ext uri="{FF2B5EF4-FFF2-40B4-BE49-F238E27FC236}">
                <a16:creationId xmlns:a16="http://schemas.microsoft.com/office/drawing/2014/main" id="{093F49C0-1A90-C6DF-CA1E-EE710D20E6D2}"/>
              </a:ext>
            </a:extLst>
          </p:cNvPr>
          <p:cNvSpPr txBox="1"/>
          <p:nvPr/>
        </p:nvSpPr>
        <p:spPr>
          <a:xfrm>
            <a:off x="2594711" y="5205602"/>
            <a:ext cx="2454518" cy="369332"/>
          </a:xfrm>
          <a:prstGeom prst="rect">
            <a:avLst/>
          </a:prstGeom>
          <a:noFill/>
        </p:spPr>
        <p:txBody>
          <a:bodyPr wrap="none" rtlCol="0">
            <a:spAutoFit/>
          </a:bodyPr>
          <a:lstStyle/>
          <a:p>
            <a:r>
              <a:rPr lang="en-GB" dirty="0"/>
              <a:t>C           B             A         D</a:t>
            </a:r>
          </a:p>
        </p:txBody>
      </p:sp>
    </p:spTree>
    <p:extLst>
      <p:ext uri="{BB962C8B-B14F-4D97-AF65-F5344CB8AC3E}">
        <p14:creationId xmlns:p14="http://schemas.microsoft.com/office/powerpoint/2010/main" val="2854231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7632171" cy="1143000"/>
          </a:xfrm>
        </p:spPr>
        <p:txBody>
          <a:bodyPr>
            <a:noAutofit/>
          </a:bodyPr>
          <a:lstStyle/>
          <a:p>
            <a:r>
              <a:rPr lang="en-US" sz="3600" dirty="0"/>
              <a:t>Multispecies coalescent model (MSC)</a:t>
            </a:r>
          </a:p>
        </p:txBody>
      </p:sp>
      <p:sp>
        <p:nvSpPr>
          <p:cNvPr id="3" name="Content Placeholder 2"/>
          <p:cNvSpPr>
            <a:spLocks noGrp="1"/>
          </p:cNvSpPr>
          <p:nvPr>
            <p:ph idx="1"/>
          </p:nvPr>
        </p:nvSpPr>
        <p:spPr>
          <a:xfrm>
            <a:off x="239349" y="2420889"/>
            <a:ext cx="7502624" cy="3201219"/>
          </a:xfrm>
        </p:spPr>
        <p:txBody>
          <a:bodyPr>
            <a:normAutofit/>
          </a:bodyPr>
          <a:lstStyle/>
          <a:p>
            <a:r>
              <a:rPr lang="en-US" sz="2800" dirty="0"/>
              <a:t>Gene tree vs. species tree</a:t>
            </a:r>
          </a:p>
          <a:p>
            <a:r>
              <a:rPr lang="en-US" sz="2800" dirty="0"/>
              <a:t>Model that accommodates gene tree heterogeneity caused by ILS</a:t>
            </a:r>
          </a:p>
          <a:p>
            <a:r>
              <a:rPr lang="en-US" dirty="0"/>
              <a:t>ASTER package (ASTRAL IV)</a:t>
            </a:r>
            <a:endParaRPr lang="en-US" sz="2800" dirty="0"/>
          </a:p>
        </p:txBody>
      </p:sp>
      <p:pic>
        <p:nvPicPr>
          <p:cNvPr id="4" name="Picture 3" descr="Screen Shot 2021-11-16 at 19.45.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62990"/>
            <a:ext cx="6096000" cy="1695010"/>
          </a:xfrm>
          <a:prstGeom prst="rect">
            <a:avLst/>
          </a:prstGeom>
        </p:spPr>
      </p:pic>
      <p:pic>
        <p:nvPicPr>
          <p:cNvPr id="5" name="Picture 4" descr="Screen Shot 2021-11-16 at 19.4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2800" y="0"/>
            <a:ext cx="4219200" cy="6858000"/>
          </a:xfrm>
          <a:prstGeom prst="rect">
            <a:avLst/>
          </a:prstGeom>
        </p:spPr>
      </p:pic>
    </p:spTree>
    <p:extLst>
      <p:ext uri="{BB962C8B-B14F-4D97-AF65-F5344CB8AC3E}">
        <p14:creationId xmlns:p14="http://schemas.microsoft.com/office/powerpoint/2010/main" val="3371303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normAutofit/>
          </a:bodyPr>
          <a:lstStyle/>
          <a:p>
            <a:r>
              <a:rPr lang="sv-SE" dirty="0"/>
              <a:t>Lateral (=</a:t>
            </a:r>
            <a:r>
              <a:rPr lang="sv-SE" dirty="0" err="1"/>
              <a:t>Horizontal</a:t>
            </a:r>
            <a:r>
              <a:rPr lang="sv-SE" dirty="0"/>
              <a:t>) Gene Transfer</a:t>
            </a:r>
            <a:endParaRPr lang="en-US" dirty="0"/>
          </a:p>
        </p:txBody>
      </p:sp>
      <p:sp>
        <p:nvSpPr>
          <p:cNvPr id="396291" name="Rectangle 3"/>
          <p:cNvSpPr>
            <a:spLocks noGrp="1" noChangeArrowheads="1"/>
          </p:cNvSpPr>
          <p:nvPr>
            <p:ph idx="1"/>
          </p:nvPr>
        </p:nvSpPr>
        <p:spPr>
          <a:xfrm>
            <a:off x="609600" y="1916833"/>
            <a:ext cx="10972800" cy="4209331"/>
          </a:xfrm>
        </p:spPr>
        <p:txBody>
          <a:bodyPr>
            <a:normAutofit/>
          </a:bodyPr>
          <a:lstStyle/>
          <a:p>
            <a:r>
              <a:rPr lang="sv-SE" sz="3200" dirty="0" err="1"/>
              <a:t>Widespread</a:t>
            </a:r>
            <a:r>
              <a:rPr lang="sv-SE" sz="3200" dirty="0"/>
              <a:t> in </a:t>
            </a:r>
            <a:r>
              <a:rPr lang="sv-SE" sz="3200" dirty="0" err="1"/>
              <a:t>single-celled</a:t>
            </a:r>
            <a:r>
              <a:rPr lang="sv-SE" sz="3200" dirty="0"/>
              <a:t> organisms</a:t>
            </a:r>
          </a:p>
          <a:p>
            <a:pPr lvl="1"/>
            <a:r>
              <a:rPr lang="sv-SE" sz="2800" dirty="0" err="1"/>
              <a:t>Even</a:t>
            </a:r>
            <a:r>
              <a:rPr lang="sv-SE" sz="2800" dirty="0"/>
              <a:t> </a:t>
            </a:r>
            <a:r>
              <a:rPr lang="sv-SE" sz="2800" dirty="0" err="1"/>
              <a:t>between</a:t>
            </a:r>
            <a:r>
              <a:rPr lang="sv-SE" sz="2800" dirty="0"/>
              <a:t> </a:t>
            </a:r>
            <a:r>
              <a:rPr lang="sv-SE" sz="2800" dirty="0" err="1"/>
              <a:t>distantly</a:t>
            </a:r>
            <a:r>
              <a:rPr lang="sv-SE" sz="2800" dirty="0"/>
              <a:t> </a:t>
            </a:r>
            <a:r>
              <a:rPr lang="sv-SE" sz="2800" dirty="0" err="1"/>
              <a:t>related</a:t>
            </a:r>
            <a:r>
              <a:rPr lang="sv-SE" sz="2800" dirty="0"/>
              <a:t> </a:t>
            </a:r>
            <a:r>
              <a:rPr lang="sv-SE" sz="2800" dirty="0" err="1"/>
              <a:t>lineages</a:t>
            </a:r>
            <a:endParaRPr lang="sv-SE" sz="2800" dirty="0"/>
          </a:p>
          <a:p>
            <a:r>
              <a:rPr lang="sv-SE" sz="3200" dirty="0"/>
              <a:t>In multi-</a:t>
            </a:r>
            <a:r>
              <a:rPr lang="sv-SE" sz="3200" dirty="0" err="1"/>
              <a:t>celled</a:t>
            </a:r>
            <a:r>
              <a:rPr lang="sv-SE" sz="3200" dirty="0"/>
              <a:t> organisms </a:t>
            </a:r>
            <a:r>
              <a:rPr lang="sv-SE" sz="3200" dirty="0" err="1"/>
              <a:t>more</a:t>
            </a:r>
            <a:r>
              <a:rPr lang="sv-SE" sz="3200" dirty="0"/>
              <a:t> a problem in </a:t>
            </a:r>
            <a:r>
              <a:rPr lang="sv-SE" sz="3200" dirty="0" err="1"/>
              <a:t>closely</a:t>
            </a:r>
            <a:r>
              <a:rPr lang="sv-SE" sz="3200" dirty="0"/>
              <a:t> </a:t>
            </a:r>
            <a:r>
              <a:rPr lang="sv-SE" sz="3200" dirty="0" err="1"/>
              <a:t>related</a:t>
            </a:r>
            <a:r>
              <a:rPr lang="sv-SE" sz="3200" dirty="0"/>
              <a:t> species</a:t>
            </a:r>
          </a:p>
          <a:p>
            <a:pPr lvl="1"/>
            <a:r>
              <a:rPr lang="sv-SE" sz="2800" dirty="0"/>
              <a:t>It </a:t>
            </a:r>
            <a:r>
              <a:rPr lang="sv-SE" sz="2800" dirty="0" err="1"/>
              <a:t>happens</a:t>
            </a:r>
            <a:r>
              <a:rPr lang="sv-SE" sz="2800" dirty="0"/>
              <a:t> </a:t>
            </a:r>
            <a:r>
              <a:rPr lang="sv-SE" sz="2800" dirty="0" err="1"/>
              <a:t>through</a:t>
            </a:r>
            <a:r>
              <a:rPr lang="sv-SE" sz="2800" dirty="0"/>
              <a:t> </a:t>
            </a:r>
            <a:r>
              <a:rPr lang="sv-SE" sz="2800" dirty="0" err="1"/>
              <a:t>hybridization</a:t>
            </a:r>
            <a:endParaRPr lang="sv-SE" sz="2800" dirty="0"/>
          </a:p>
          <a:p>
            <a:pPr lvl="1"/>
            <a:r>
              <a:rPr lang="sv-SE" sz="2800" dirty="0" err="1"/>
              <a:t>Some</a:t>
            </a:r>
            <a:r>
              <a:rPr lang="sv-SE" sz="2800" dirty="0"/>
              <a:t> </a:t>
            </a:r>
            <a:r>
              <a:rPr lang="sv-SE" sz="2800" dirty="0" err="1"/>
              <a:t>estimates</a:t>
            </a:r>
            <a:r>
              <a:rPr lang="sv-SE" sz="2800" dirty="0"/>
              <a:t> </a:t>
            </a:r>
            <a:r>
              <a:rPr lang="sv-SE" sz="2800" dirty="0" err="1"/>
              <a:t>suggest</a:t>
            </a:r>
            <a:r>
              <a:rPr lang="sv-SE" sz="2800" dirty="0"/>
              <a:t> </a:t>
            </a:r>
            <a:r>
              <a:rPr lang="sv-SE" sz="2800" dirty="0" err="1"/>
              <a:t>that</a:t>
            </a:r>
            <a:r>
              <a:rPr lang="sv-SE" sz="2800" dirty="0"/>
              <a:t> 25% </a:t>
            </a:r>
            <a:r>
              <a:rPr lang="sv-SE" sz="2800" dirty="0" err="1"/>
              <a:t>of</a:t>
            </a:r>
            <a:r>
              <a:rPr lang="sv-SE" sz="2800" dirty="0"/>
              <a:t> plant species and 10% </a:t>
            </a:r>
            <a:r>
              <a:rPr lang="sv-SE" sz="2800" dirty="0" err="1"/>
              <a:t>of</a:t>
            </a:r>
            <a:r>
              <a:rPr lang="sv-SE" sz="2800" dirty="0"/>
              <a:t> animal species </a:t>
            </a:r>
            <a:r>
              <a:rPr lang="sv-SE" sz="2800" dirty="0" err="1"/>
              <a:t>hybridize</a:t>
            </a:r>
            <a:r>
              <a:rPr lang="sv-SE" sz="2800" dirty="0"/>
              <a:t> </a:t>
            </a:r>
            <a:r>
              <a:rPr lang="sv-SE" sz="2000" dirty="0"/>
              <a:t>(</a:t>
            </a:r>
            <a:r>
              <a:rPr lang="sv-SE" sz="2000" dirty="0" err="1"/>
              <a:t>Mallet</a:t>
            </a:r>
            <a:r>
              <a:rPr lang="sv-SE" sz="2000" dirty="0"/>
              <a:t> 2005 TREE 20(5):229-237)</a:t>
            </a:r>
            <a:endParaRPr lang="en-US" sz="2000" dirty="0"/>
          </a:p>
        </p:txBody>
      </p:sp>
    </p:spTree>
    <p:extLst>
      <p:ext uri="{BB962C8B-B14F-4D97-AF65-F5344CB8AC3E}">
        <p14:creationId xmlns:p14="http://schemas.microsoft.com/office/powerpoint/2010/main" val="236256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6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62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62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6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sv-SE"/>
              <a:t>Choosing taxa or data</a:t>
            </a:r>
            <a:endParaRPr lang="en-US"/>
          </a:p>
        </p:txBody>
      </p:sp>
      <p:sp>
        <p:nvSpPr>
          <p:cNvPr id="564227" name="Rectangle 3"/>
          <p:cNvSpPr>
            <a:spLocks noGrp="1" noChangeArrowheads="1"/>
          </p:cNvSpPr>
          <p:nvPr>
            <p:ph idx="1"/>
          </p:nvPr>
        </p:nvSpPr>
        <p:spPr>
          <a:xfrm>
            <a:off x="1064302" y="2060848"/>
            <a:ext cx="9146498" cy="4392488"/>
          </a:xfrm>
        </p:spPr>
        <p:txBody>
          <a:bodyPr>
            <a:normAutofit/>
          </a:bodyPr>
          <a:lstStyle/>
          <a:p>
            <a:r>
              <a:rPr lang="sv-SE" dirty="0" err="1"/>
              <a:t>Know</a:t>
            </a:r>
            <a:r>
              <a:rPr lang="sv-SE" dirty="0"/>
              <a:t> </a:t>
            </a:r>
            <a:r>
              <a:rPr lang="sv-SE" dirty="0" err="1"/>
              <a:t>your</a:t>
            </a:r>
            <a:r>
              <a:rPr lang="sv-SE" dirty="0"/>
              <a:t> </a:t>
            </a:r>
            <a:r>
              <a:rPr lang="sv-SE" dirty="0" err="1"/>
              <a:t>group</a:t>
            </a:r>
            <a:r>
              <a:rPr lang="sv-SE" dirty="0"/>
              <a:t> – </a:t>
            </a:r>
            <a:r>
              <a:rPr lang="sv-SE" dirty="0" err="1"/>
              <a:t>which</a:t>
            </a:r>
            <a:r>
              <a:rPr lang="sv-SE" dirty="0"/>
              <a:t> taxa </a:t>
            </a:r>
            <a:r>
              <a:rPr lang="sv-SE" dirty="0" err="1"/>
              <a:t>are</a:t>
            </a:r>
            <a:r>
              <a:rPr lang="sv-SE" dirty="0"/>
              <a:t> the </a:t>
            </a:r>
            <a:r>
              <a:rPr lang="sv-SE" dirty="0" err="1"/>
              <a:t>most</a:t>
            </a:r>
            <a:r>
              <a:rPr lang="sv-SE" dirty="0"/>
              <a:t> relevant for </a:t>
            </a:r>
            <a:r>
              <a:rPr lang="sv-SE" dirty="0" err="1"/>
              <a:t>your</a:t>
            </a:r>
            <a:r>
              <a:rPr lang="sv-SE" dirty="0"/>
              <a:t> </a:t>
            </a:r>
            <a:r>
              <a:rPr lang="sv-SE" dirty="0" err="1"/>
              <a:t>study</a:t>
            </a:r>
            <a:r>
              <a:rPr lang="sv-SE" dirty="0"/>
              <a:t>?</a:t>
            </a:r>
          </a:p>
          <a:p>
            <a:pPr lvl="1"/>
            <a:r>
              <a:rPr lang="sv-SE" dirty="0" err="1"/>
              <a:t>Include</a:t>
            </a:r>
            <a:r>
              <a:rPr lang="sv-SE" dirty="0"/>
              <a:t> representative </a:t>
            </a:r>
            <a:r>
              <a:rPr lang="sv-SE" dirty="0" err="1"/>
              <a:t>of</a:t>
            </a:r>
            <a:r>
              <a:rPr lang="sv-SE" dirty="0"/>
              <a:t> all major </a:t>
            </a:r>
            <a:r>
              <a:rPr lang="sv-SE" dirty="0" err="1"/>
              <a:t>clades</a:t>
            </a:r>
            <a:endParaRPr lang="sv-SE" dirty="0"/>
          </a:p>
          <a:p>
            <a:pPr lvl="1"/>
            <a:r>
              <a:rPr lang="sv-SE" dirty="0" err="1"/>
              <a:t>Iterative</a:t>
            </a:r>
            <a:r>
              <a:rPr lang="sv-SE" dirty="0"/>
              <a:t> process: </a:t>
            </a:r>
            <a:r>
              <a:rPr lang="sv-SE" dirty="0" err="1"/>
              <a:t>lab</a:t>
            </a:r>
            <a:r>
              <a:rPr lang="sv-SE" dirty="0"/>
              <a:t> </a:t>
            </a:r>
            <a:r>
              <a:rPr lang="sv-SE" dirty="0" err="1"/>
              <a:t>work</a:t>
            </a:r>
            <a:r>
              <a:rPr lang="sv-SE" dirty="0"/>
              <a:t> for a set </a:t>
            </a:r>
            <a:r>
              <a:rPr lang="sv-SE" dirty="0" err="1"/>
              <a:t>of</a:t>
            </a:r>
            <a:r>
              <a:rPr lang="sv-SE" dirty="0"/>
              <a:t> taxa, </a:t>
            </a:r>
            <a:r>
              <a:rPr lang="sv-SE" dirty="0" err="1"/>
              <a:t>preliminary</a:t>
            </a:r>
            <a:r>
              <a:rPr lang="sv-SE" dirty="0"/>
              <a:t> </a:t>
            </a:r>
            <a:r>
              <a:rPr lang="sv-SE" dirty="0" err="1"/>
              <a:t>analyses</a:t>
            </a:r>
            <a:r>
              <a:rPr lang="sv-SE" dirty="0"/>
              <a:t> </a:t>
            </a:r>
            <a:r>
              <a:rPr lang="sv-SE" dirty="0" err="1"/>
              <a:t>can</a:t>
            </a:r>
            <a:r>
              <a:rPr lang="sv-SE" dirty="0"/>
              <a:t> </a:t>
            </a:r>
            <a:r>
              <a:rPr lang="sv-SE" dirty="0" err="1"/>
              <a:t>inform</a:t>
            </a:r>
            <a:r>
              <a:rPr lang="sv-SE" dirty="0"/>
              <a:t> </a:t>
            </a:r>
            <a:r>
              <a:rPr lang="sv-SE" dirty="0" err="1"/>
              <a:t>further</a:t>
            </a:r>
            <a:r>
              <a:rPr lang="sv-SE" dirty="0"/>
              <a:t> sampling</a:t>
            </a:r>
          </a:p>
          <a:p>
            <a:r>
              <a:rPr lang="sv-SE" dirty="0" err="1"/>
              <a:t>Know</a:t>
            </a:r>
            <a:r>
              <a:rPr lang="sv-SE" dirty="0"/>
              <a:t> </a:t>
            </a:r>
            <a:r>
              <a:rPr lang="sv-SE" dirty="0" err="1"/>
              <a:t>what</a:t>
            </a:r>
            <a:r>
              <a:rPr lang="sv-SE" dirty="0"/>
              <a:t> gene </a:t>
            </a:r>
            <a:r>
              <a:rPr lang="sv-SE" dirty="0" err="1"/>
              <a:t>sequences</a:t>
            </a:r>
            <a:r>
              <a:rPr lang="sv-SE" dirty="0"/>
              <a:t> </a:t>
            </a:r>
            <a:r>
              <a:rPr lang="sv-SE" dirty="0" err="1"/>
              <a:t>are</a:t>
            </a:r>
            <a:r>
              <a:rPr lang="sv-SE" dirty="0"/>
              <a:t> </a:t>
            </a:r>
            <a:r>
              <a:rPr lang="sv-SE" dirty="0" err="1"/>
              <a:t>available</a:t>
            </a:r>
            <a:r>
              <a:rPr lang="sv-SE" dirty="0"/>
              <a:t> from </a:t>
            </a:r>
            <a:r>
              <a:rPr lang="sv-SE" dirty="0" err="1"/>
              <a:t>previous</a:t>
            </a:r>
            <a:r>
              <a:rPr lang="sv-SE" dirty="0"/>
              <a:t> studies</a:t>
            </a:r>
          </a:p>
          <a:p>
            <a:pPr lvl="1"/>
            <a:r>
              <a:rPr lang="sv-SE" dirty="0" err="1"/>
              <a:t>Databases</a:t>
            </a:r>
            <a:r>
              <a:rPr lang="sv-SE" dirty="0"/>
              <a:t>: </a:t>
            </a:r>
            <a:r>
              <a:rPr lang="sv-SE" dirty="0" err="1"/>
              <a:t>GenBank</a:t>
            </a:r>
            <a:r>
              <a:rPr lang="sv-SE" dirty="0"/>
              <a:t>, BOLD (DNA </a:t>
            </a:r>
            <a:r>
              <a:rPr lang="sv-SE" dirty="0" err="1"/>
              <a:t>barcodes</a:t>
            </a:r>
            <a:r>
              <a:rPr lang="sv-SE" dirty="0"/>
              <a:t>)</a:t>
            </a:r>
          </a:p>
          <a:p>
            <a:pPr lvl="1"/>
            <a:r>
              <a:rPr lang="sv-SE" dirty="0"/>
              <a:t>So </a:t>
            </a:r>
            <a:r>
              <a:rPr lang="sv-SE" dirty="0" err="1"/>
              <a:t>you’re</a:t>
            </a:r>
            <a:r>
              <a:rPr lang="sv-SE" dirty="0"/>
              <a:t> not </a:t>
            </a:r>
            <a:r>
              <a:rPr lang="sv-SE" dirty="0" err="1"/>
              <a:t>duplicating</a:t>
            </a:r>
            <a:r>
              <a:rPr lang="sv-SE" dirty="0"/>
              <a:t> </a:t>
            </a:r>
            <a:r>
              <a:rPr lang="sv-SE" dirty="0" err="1"/>
              <a:t>efforts</a:t>
            </a:r>
            <a:endParaRPr lang="en-US" dirty="0"/>
          </a:p>
        </p:txBody>
      </p:sp>
    </p:spTree>
    <p:extLst>
      <p:ext uri="{BB962C8B-B14F-4D97-AF65-F5344CB8AC3E}">
        <p14:creationId xmlns:p14="http://schemas.microsoft.com/office/powerpoint/2010/main" val="11495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4227">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4227">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42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0" y="6237312"/>
            <a:ext cx="10236200" cy="620688"/>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000" i="1" dirty="0" err="1">
                <a:solidFill>
                  <a:srgbClr val="333333"/>
                </a:solidFill>
              </a:rPr>
              <a:t>Syst</a:t>
            </a:r>
            <a:r>
              <a:rPr lang="en-US" altLang="en-US" sz="1000" i="1" dirty="0">
                <a:solidFill>
                  <a:srgbClr val="333333"/>
                </a:solidFill>
              </a:rPr>
              <a:t> </a:t>
            </a:r>
            <a:r>
              <a:rPr lang="en-US" altLang="en-US" sz="1000" i="1" dirty="0" err="1">
                <a:solidFill>
                  <a:srgbClr val="333333"/>
                </a:solidFill>
              </a:rPr>
              <a:t>Biol</a:t>
            </a:r>
            <a:r>
              <a:rPr lang="en-US" altLang="en-US" sz="1000" dirty="0">
                <a:solidFill>
                  <a:srgbClr val="333333"/>
                </a:solidFill>
              </a:rPr>
              <a:t>, Volume 70, Issue 5, September 2021, Pages 961–975, </a:t>
            </a:r>
            <a:r>
              <a:rPr lang="en-US" altLang="en-US" sz="1000" dirty="0">
                <a:solidFill>
                  <a:srgbClr val="333333"/>
                </a:solidFill>
                <a:hlinkClick r:id="rId3"/>
              </a:rPr>
              <a:t>https://doi.org/10.1093/sysbio/syab024</a:t>
            </a:r>
            <a:endParaRPr lang="en-US" altLang="en-US" sz="1000" dirty="0">
              <a:solidFill>
                <a:srgbClr val="333333"/>
              </a:solidFill>
            </a:endParaRPr>
          </a:p>
          <a:p>
            <a:pPr marL="0" lvl="0" indent="0" eaLnBrk="1" hangingPunct="1">
              <a:spcBef>
                <a:spcPct val="0"/>
              </a:spcBef>
              <a:spcAft>
                <a:spcPts val="600"/>
              </a:spcAft>
              <a:buFontTx/>
              <a:buNone/>
            </a:pPr>
            <a:r>
              <a:rPr lang="en-US" altLang="en-US" sz="800" dirty="0">
                <a:solidFill>
                  <a:srgbClr val="2A2A2A"/>
                </a:solidFill>
              </a:rPr>
              <a:t>The content of this slide may be subject to copyright: please see the slide notes for details.</a:t>
            </a:r>
            <a:endParaRPr lang="en-US" altLang="en-US" sz="800" dirty="0">
              <a:solidFill>
                <a:srgbClr val="333333"/>
              </a:solidFill>
            </a:endParaRPr>
          </a:p>
        </p:txBody>
      </p:sp>
      <p:sp>
        <p:nvSpPr>
          <p:cNvPr id="5123" name="Title 1"/>
          <p:cNvSpPr>
            <a:spLocks noGrp="1"/>
          </p:cNvSpPr>
          <p:nvPr>
            <p:ph type="title"/>
          </p:nvPr>
        </p:nvSpPr>
        <p:spPr>
          <a:xfrm>
            <a:off x="143339" y="260648"/>
            <a:ext cx="6624736" cy="1512168"/>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dirty="0"/>
              <a:t>Figure 4. </a:t>
            </a:r>
            <a:r>
              <a:rPr lang="en-US" altLang="en-US" b="0" dirty="0"/>
              <a:t>Species trees estimated using SNAPP (including five samples per species). a) Species tree based on [one subset of sequence data and b) species tree based on a different subset]</a:t>
            </a:r>
            <a:r>
              <a:rPr lang="mr-IN" altLang="en-US" b="0" dirty="0"/>
              <a:t>…</a:t>
            </a:r>
            <a:r>
              <a:rPr lang="fi-FI" altLang="en-US" b="0" dirty="0"/>
              <a:t> </a:t>
            </a:r>
            <a:r>
              <a:rPr lang="en-US" altLang="en-US" b="0" dirty="0"/>
              <a:t>All nodes are supported by a posterior probability of 1.00.</a:t>
            </a:r>
          </a:p>
        </p:txBody>
      </p:sp>
      <p:pic>
        <p:nvPicPr>
          <p:cNvPr id="5124" name="Picture 4" descr="Oxford University Press"/>
          <p:cNvPicPr>
            <a:picLocks noChangeAspect="1"/>
          </p:cNvPicPr>
          <p:nvPr/>
        </p:nvPicPr>
        <p:blipFill>
          <a:blip r:embed="rId4"/>
          <a:stretch>
            <a:fillRect/>
          </a:stretch>
        </p:blipFill>
        <p:spPr>
          <a:xfrm>
            <a:off x="10512491" y="6613526"/>
            <a:ext cx="1411816" cy="244475"/>
          </a:xfrm>
          <a:prstGeom prst="rect">
            <a:avLst/>
          </a:prstGeom>
          <a:noFill/>
          <a:ln>
            <a:noFill/>
            <a:miter lim="800000"/>
          </a:ln>
        </p:spPr>
      </p:pic>
      <p:pic>
        <p:nvPicPr>
          <p:cNvPr id="5125" name="New picture"/>
          <p:cNvPicPr/>
          <p:nvPr/>
        </p:nvPicPr>
        <p:blipFill>
          <a:blip r:embed="rId5"/>
          <a:stretch>
            <a:fillRect/>
          </a:stretch>
        </p:blipFill>
        <p:spPr>
          <a:xfrm>
            <a:off x="527381" y="2708920"/>
            <a:ext cx="10465163" cy="3600400"/>
          </a:xfrm>
          <a:prstGeom prst="rect">
            <a:avLst/>
          </a:prstGeom>
        </p:spPr>
      </p:pic>
      <p:pic>
        <p:nvPicPr>
          <p:cNvPr id="6" name="Picture 5" descr="Screen Shot 2021-11-08 at 11.07.2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8075" y="33640"/>
            <a:ext cx="5395600" cy="2171224"/>
          </a:xfrm>
          <a:prstGeom prst="rect">
            <a:avLst/>
          </a:prstGeom>
        </p:spPr>
      </p:pic>
      <p:pic>
        <p:nvPicPr>
          <p:cNvPr id="3" name="Picture 2" descr="leaf_warbl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339" y="1772816"/>
            <a:ext cx="1225107" cy="764704"/>
          </a:xfrm>
          <a:prstGeom prst="rect">
            <a:avLst/>
          </a:prstGeom>
        </p:spPr>
      </p:pic>
      <p:sp>
        <p:nvSpPr>
          <p:cNvPr id="9" name="Rectangle 2"/>
          <p:cNvSpPr txBox="1">
            <a:spLocks noChangeArrowheads="1"/>
          </p:cNvSpPr>
          <p:nvPr/>
        </p:nvSpPr>
        <p:spPr>
          <a:xfrm>
            <a:off x="1583499" y="2130426"/>
            <a:ext cx="2208245" cy="434479"/>
          </a:xfrm>
          <a:prstGeom prst="rect">
            <a:avLst/>
          </a:prstGeom>
        </p:spPr>
        <p:txBody>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pPr algn="l"/>
            <a:r>
              <a:rPr lang="sv-SE" sz="2000" dirty="0" err="1"/>
              <a:t>Leaf</a:t>
            </a:r>
            <a:r>
              <a:rPr lang="sv-SE" sz="2000" dirty="0"/>
              <a:t> </a:t>
            </a:r>
            <a:r>
              <a:rPr lang="sv-SE" sz="2000" dirty="0" err="1"/>
              <a:t>warblers</a:t>
            </a:r>
            <a:endParaRPr lang="en-US" sz="2000" dirty="0"/>
          </a:p>
        </p:txBody>
      </p:sp>
    </p:spTree>
    <p:extLst>
      <p:ext uri="{BB962C8B-B14F-4D97-AF65-F5344CB8AC3E}">
        <p14:creationId xmlns:p14="http://schemas.microsoft.com/office/powerpoint/2010/main" val="1508048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0" y="6237312"/>
            <a:ext cx="10236200" cy="620688"/>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000" i="1" dirty="0" err="1">
                <a:solidFill>
                  <a:srgbClr val="333333"/>
                </a:solidFill>
              </a:rPr>
              <a:t>Syst</a:t>
            </a:r>
            <a:r>
              <a:rPr lang="en-US" altLang="en-US" sz="1000" i="1" dirty="0">
                <a:solidFill>
                  <a:srgbClr val="333333"/>
                </a:solidFill>
              </a:rPr>
              <a:t> </a:t>
            </a:r>
            <a:r>
              <a:rPr lang="en-US" altLang="en-US" sz="1000" i="1" dirty="0" err="1">
                <a:solidFill>
                  <a:srgbClr val="333333"/>
                </a:solidFill>
              </a:rPr>
              <a:t>Biol</a:t>
            </a:r>
            <a:r>
              <a:rPr lang="en-US" altLang="en-US" sz="1000" dirty="0">
                <a:solidFill>
                  <a:srgbClr val="333333"/>
                </a:solidFill>
              </a:rPr>
              <a:t>, Volume 70, Issue 5, September 2021, Pages 961–975, </a:t>
            </a:r>
            <a:r>
              <a:rPr lang="en-US" altLang="en-US" sz="1000" dirty="0">
                <a:solidFill>
                  <a:srgbClr val="333333"/>
                </a:solidFill>
                <a:hlinkClick r:id="rId3"/>
              </a:rPr>
              <a:t>https://doi.org/10.1093/sysbio/syab024</a:t>
            </a:r>
            <a:endParaRPr lang="en-US" altLang="en-US" sz="1000" dirty="0">
              <a:solidFill>
                <a:srgbClr val="333333"/>
              </a:solidFill>
            </a:endParaRPr>
          </a:p>
          <a:p>
            <a:pPr marL="0" lvl="0" indent="0" eaLnBrk="1" hangingPunct="1">
              <a:spcBef>
                <a:spcPct val="0"/>
              </a:spcBef>
              <a:spcAft>
                <a:spcPts val="600"/>
              </a:spcAft>
              <a:buFontTx/>
              <a:buNone/>
            </a:pPr>
            <a:r>
              <a:rPr lang="en-US" altLang="en-US" sz="800" dirty="0">
                <a:solidFill>
                  <a:srgbClr val="2A2A2A"/>
                </a:solidFill>
              </a:rPr>
              <a:t>The content of this slide may be subject to copyright: please see the slide notes for details.</a:t>
            </a:r>
            <a:endParaRPr lang="en-US" altLang="en-US" sz="800" dirty="0">
              <a:solidFill>
                <a:srgbClr val="333333"/>
              </a:solidFill>
            </a:endParaRPr>
          </a:p>
        </p:txBody>
      </p:sp>
      <p:sp>
        <p:nvSpPr>
          <p:cNvPr id="5123" name="Title 1"/>
          <p:cNvSpPr>
            <a:spLocks noGrp="1"/>
          </p:cNvSpPr>
          <p:nvPr>
            <p:ph type="title"/>
          </p:nvPr>
        </p:nvSpPr>
        <p:spPr>
          <a:xfrm>
            <a:off x="143339" y="260648"/>
            <a:ext cx="6624736" cy="1512168"/>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dirty="0"/>
              <a:t>Figure 4. </a:t>
            </a:r>
            <a:r>
              <a:rPr lang="en-US" altLang="en-US" b="0" dirty="0"/>
              <a:t>Species trees estimated using SNAPP (including five samples per species). a) Species tree based on [one subset of sequence data and b) species tree based on a different subset]</a:t>
            </a:r>
            <a:r>
              <a:rPr lang="mr-IN" altLang="en-US" b="0" dirty="0"/>
              <a:t>…</a:t>
            </a:r>
            <a:r>
              <a:rPr lang="fi-FI" altLang="en-US" b="0" dirty="0"/>
              <a:t> </a:t>
            </a:r>
            <a:r>
              <a:rPr lang="en-US" altLang="en-US" b="0" dirty="0"/>
              <a:t>All nodes are supported by a posterior probability of 1.00.</a:t>
            </a:r>
          </a:p>
        </p:txBody>
      </p:sp>
      <p:pic>
        <p:nvPicPr>
          <p:cNvPr id="5124" name="Picture 4" descr="Oxford University Press"/>
          <p:cNvPicPr>
            <a:picLocks noChangeAspect="1"/>
          </p:cNvPicPr>
          <p:nvPr/>
        </p:nvPicPr>
        <p:blipFill>
          <a:blip r:embed="rId4"/>
          <a:stretch>
            <a:fillRect/>
          </a:stretch>
        </p:blipFill>
        <p:spPr>
          <a:xfrm>
            <a:off x="10512491" y="6613526"/>
            <a:ext cx="1411816" cy="244475"/>
          </a:xfrm>
          <a:prstGeom prst="rect">
            <a:avLst/>
          </a:prstGeom>
          <a:noFill/>
          <a:ln>
            <a:noFill/>
            <a:miter lim="800000"/>
          </a:ln>
        </p:spPr>
      </p:pic>
      <p:pic>
        <p:nvPicPr>
          <p:cNvPr id="5125" name="New picture"/>
          <p:cNvPicPr/>
          <p:nvPr/>
        </p:nvPicPr>
        <p:blipFill>
          <a:blip r:embed="rId5"/>
          <a:stretch>
            <a:fillRect/>
          </a:stretch>
        </p:blipFill>
        <p:spPr>
          <a:xfrm>
            <a:off x="527381" y="2708920"/>
            <a:ext cx="10465163" cy="3600400"/>
          </a:xfrm>
          <a:prstGeom prst="rect">
            <a:avLst/>
          </a:prstGeom>
        </p:spPr>
      </p:pic>
      <p:pic>
        <p:nvPicPr>
          <p:cNvPr id="6" name="Picture 5" descr="Screen Shot 2021-11-08 at 11.07.2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8075" y="33640"/>
            <a:ext cx="5395600" cy="2171224"/>
          </a:xfrm>
          <a:prstGeom prst="rect">
            <a:avLst/>
          </a:prstGeom>
        </p:spPr>
      </p:pic>
      <p:pic>
        <p:nvPicPr>
          <p:cNvPr id="3" name="Picture 2" descr="leaf_warbl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339" y="1772816"/>
            <a:ext cx="1225107" cy="764704"/>
          </a:xfrm>
          <a:prstGeom prst="rect">
            <a:avLst/>
          </a:prstGeom>
        </p:spPr>
      </p:pic>
      <p:sp>
        <p:nvSpPr>
          <p:cNvPr id="9" name="Rectangle 2"/>
          <p:cNvSpPr txBox="1">
            <a:spLocks noChangeArrowheads="1"/>
          </p:cNvSpPr>
          <p:nvPr/>
        </p:nvSpPr>
        <p:spPr>
          <a:xfrm>
            <a:off x="1583499" y="2130426"/>
            <a:ext cx="2208245" cy="434479"/>
          </a:xfrm>
          <a:prstGeom prst="rect">
            <a:avLst/>
          </a:prstGeom>
        </p:spPr>
        <p:txBody>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pPr algn="l"/>
            <a:r>
              <a:rPr lang="sv-SE" sz="2000" dirty="0" err="1"/>
              <a:t>Leaf</a:t>
            </a:r>
            <a:r>
              <a:rPr lang="sv-SE" sz="2000" dirty="0"/>
              <a:t> </a:t>
            </a:r>
            <a:r>
              <a:rPr lang="sv-SE" sz="2000" dirty="0" err="1"/>
              <a:t>warblers</a:t>
            </a:r>
            <a:endParaRPr lang="en-US" sz="2000" dirty="0"/>
          </a:p>
        </p:txBody>
      </p:sp>
      <p:sp>
        <p:nvSpPr>
          <p:cNvPr id="15" name="Rectangle 14"/>
          <p:cNvSpPr/>
          <p:nvPr/>
        </p:nvSpPr>
        <p:spPr>
          <a:xfrm>
            <a:off x="3791744" y="2564904"/>
            <a:ext cx="864096" cy="432048"/>
          </a:xfrm>
          <a:prstGeom prst="rect">
            <a:avLst/>
          </a:prstGeom>
          <a:noFill/>
          <a:ln w="25400">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9264352" y="3645024"/>
            <a:ext cx="864096" cy="432048"/>
          </a:xfrm>
          <a:prstGeom prst="rect">
            <a:avLst/>
          </a:prstGeom>
          <a:noFill/>
          <a:ln w="25400">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791744" y="3140968"/>
            <a:ext cx="1344149" cy="360040"/>
          </a:xfrm>
          <a:prstGeom prst="rect">
            <a:avLst/>
          </a:prstGeom>
          <a:noFill/>
          <a:ln w="25400">
            <a:solidFill>
              <a:srgbClr val="33E7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64352" y="4149080"/>
            <a:ext cx="1344149" cy="360040"/>
          </a:xfrm>
          <a:prstGeom prst="rect">
            <a:avLst/>
          </a:prstGeom>
          <a:noFill/>
          <a:ln w="25400">
            <a:solidFill>
              <a:srgbClr val="33E7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118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normAutofit/>
          </a:bodyPr>
          <a:lstStyle/>
          <a:p>
            <a:r>
              <a:rPr lang="sv-SE" dirty="0"/>
              <a:t>Mito-</a:t>
            </a:r>
            <a:r>
              <a:rPr lang="sv-SE" dirty="0" err="1"/>
              <a:t>nuclear</a:t>
            </a:r>
            <a:r>
              <a:rPr lang="sv-SE" dirty="0"/>
              <a:t> </a:t>
            </a:r>
            <a:r>
              <a:rPr lang="sv-SE" dirty="0" err="1"/>
              <a:t>discordance</a:t>
            </a:r>
            <a:endParaRPr lang="sv-SE" dirty="0"/>
          </a:p>
        </p:txBody>
      </p:sp>
      <p:sp>
        <p:nvSpPr>
          <p:cNvPr id="396291" name="Rectangle 3"/>
          <p:cNvSpPr>
            <a:spLocks noGrp="1" noChangeArrowheads="1"/>
          </p:cNvSpPr>
          <p:nvPr>
            <p:ph idx="1"/>
          </p:nvPr>
        </p:nvSpPr>
        <p:spPr>
          <a:xfrm>
            <a:off x="609600" y="1916833"/>
            <a:ext cx="10972800" cy="4576042"/>
          </a:xfrm>
        </p:spPr>
        <p:txBody>
          <a:bodyPr>
            <a:normAutofit/>
          </a:bodyPr>
          <a:lstStyle/>
          <a:p>
            <a:r>
              <a:rPr lang="sv-SE" sz="3200" dirty="0" err="1"/>
              <a:t>Topological</a:t>
            </a:r>
            <a:r>
              <a:rPr lang="sv-SE" sz="3200" dirty="0"/>
              <a:t> </a:t>
            </a:r>
            <a:r>
              <a:rPr lang="sv-SE" sz="3200" dirty="0" err="1"/>
              <a:t>differences</a:t>
            </a:r>
            <a:r>
              <a:rPr lang="sv-SE" sz="3200" dirty="0"/>
              <a:t> </a:t>
            </a:r>
            <a:r>
              <a:rPr lang="sv-SE" sz="3200" dirty="0" err="1"/>
              <a:t>between</a:t>
            </a:r>
            <a:r>
              <a:rPr lang="sv-SE" sz="3200" dirty="0"/>
              <a:t> </a:t>
            </a:r>
            <a:r>
              <a:rPr lang="sv-SE" sz="3200" dirty="0" err="1"/>
              <a:t>well</a:t>
            </a:r>
            <a:r>
              <a:rPr lang="sv-SE" sz="3200" dirty="0"/>
              <a:t> </a:t>
            </a:r>
            <a:r>
              <a:rPr lang="sv-SE" sz="3200" dirty="0" err="1"/>
              <a:t>resolved</a:t>
            </a:r>
            <a:r>
              <a:rPr lang="sv-SE" sz="3200" dirty="0"/>
              <a:t> </a:t>
            </a:r>
            <a:r>
              <a:rPr lang="sv-SE" sz="3200" dirty="0" err="1"/>
              <a:t>phylogenies</a:t>
            </a:r>
            <a:r>
              <a:rPr lang="sv-SE" sz="3200" dirty="0"/>
              <a:t> from </a:t>
            </a:r>
            <a:r>
              <a:rPr lang="sv-SE" sz="3200" dirty="0" err="1"/>
              <a:t>mitochondrial</a:t>
            </a:r>
            <a:r>
              <a:rPr lang="sv-SE" sz="3200" dirty="0"/>
              <a:t> and </a:t>
            </a:r>
            <a:r>
              <a:rPr lang="sv-SE" sz="3200" dirty="0" err="1"/>
              <a:t>nuclear</a:t>
            </a:r>
            <a:r>
              <a:rPr lang="sv-SE" sz="3200" dirty="0"/>
              <a:t> genes</a:t>
            </a:r>
          </a:p>
          <a:p>
            <a:r>
              <a:rPr lang="sv-SE" sz="3200" dirty="0" err="1"/>
              <a:t>Relatively</a:t>
            </a:r>
            <a:r>
              <a:rPr lang="sv-SE" sz="3200" dirty="0"/>
              <a:t> </a:t>
            </a:r>
            <a:r>
              <a:rPr lang="sv-SE" sz="3200" dirty="0" err="1"/>
              <a:t>widespread</a:t>
            </a:r>
            <a:endParaRPr lang="sv-SE" sz="3200" dirty="0"/>
          </a:p>
          <a:p>
            <a:r>
              <a:rPr lang="sv-SE" sz="3200" dirty="0" err="1"/>
              <a:t>Biological</a:t>
            </a:r>
            <a:r>
              <a:rPr lang="sv-SE" sz="3200" dirty="0"/>
              <a:t> </a:t>
            </a:r>
            <a:r>
              <a:rPr lang="sv-SE" sz="3200" dirty="0" err="1"/>
              <a:t>reasons</a:t>
            </a:r>
            <a:r>
              <a:rPr lang="sv-SE" sz="3200" dirty="0"/>
              <a:t> for it: </a:t>
            </a:r>
            <a:r>
              <a:rPr lang="sv-SE" sz="3200" dirty="0" err="1"/>
              <a:t>incomplete</a:t>
            </a:r>
            <a:r>
              <a:rPr lang="sv-SE" sz="3200" dirty="0"/>
              <a:t> </a:t>
            </a:r>
            <a:r>
              <a:rPr lang="sv-SE" sz="3200" dirty="0" err="1"/>
              <a:t>lineage</a:t>
            </a:r>
            <a:r>
              <a:rPr lang="sv-SE" sz="3200" dirty="0"/>
              <a:t> </a:t>
            </a:r>
            <a:r>
              <a:rPr lang="sv-SE" sz="3200" dirty="0" err="1"/>
              <a:t>sorting</a:t>
            </a:r>
            <a:r>
              <a:rPr lang="sv-SE" sz="3200" dirty="0"/>
              <a:t> and lateral gene transfer</a:t>
            </a:r>
          </a:p>
          <a:p>
            <a:r>
              <a:rPr lang="sv-SE" sz="3200" dirty="0" err="1"/>
              <a:t>Operational</a:t>
            </a:r>
            <a:r>
              <a:rPr lang="sv-SE" sz="3200" dirty="0"/>
              <a:t> </a:t>
            </a:r>
            <a:r>
              <a:rPr lang="sv-SE" sz="3200" dirty="0" err="1"/>
              <a:t>reasons</a:t>
            </a:r>
            <a:r>
              <a:rPr lang="sv-SE" sz="3200" dirty="0"/>
              <a:t> for it: </a:t>
            </a:r>
          </a:p>
          <a:p>
            <a:pPr lvl="1"/>
            <a:r>
              <a:rPr lang="sv-SE" sz="2800" dirty="0"/>
              <a:t>faster substitution rate in animal </a:t>
            </a:r>
            <a:r>
              <a:rPr lang="sv-SE" sz="2800" dirty="0" err="1"/>
              <a:t>mitochondrial</a:t>
            </a:r>
            <a:r>
              <a:rPr lang="sv-SE" sz="2800" dirty="0"/>
              <a:t> DNA </a:t>
            </a:r>
            <a:r>
              <a:rPr lang="sv-SE" sz="2800" dirty="0" err="1"/>
              <a:t>compared</a:t>
            </a:r>
            <a:r>
              <a:rPr lang="sv-SE" sz="2800" dirty="0"/>
              <a:t> to the </a:t>
            </a:r>
            <a:r>
              <a:rPr lang="sv-SE" sz="2800" dirty="0" err="1"/>
              <a:t>nuclear</a:t>
            </a:r>
            <a:endParaRPr lang="sv-SE" sz="2800" dirty="0"/>
          </a:p>
          <a:p>
            <a:pPr lvl="1"/>
            <a:r>
              <a:rPr lang="sv-SE" sz="2800" dirty="0" err="1"/>
              <a:t>Too</a:t>
            </a:r>
            <a:r>
              <a:rPr lang="sv-SE" sz="2800" dirty="0"/>
              <a:t> </a:t>
            </a:r>
            <a:r>
              <a:rPr lang="sv-SE" sz="2800" dirty="0" err="1"/>
              <a:t>little</a:t>
            </a:r>
            <a:r>
              <a:rPr lang="sv-SE" sz="2800" dirty="0"/>
              <a:t> </a:t>
            </a:r>
            <a:r>
              <a:rPr lang="sv-SE" sz="2800" dirty="0" err="1"/>
              <a:t>phylogenetic</a:t>
            </a:r>
            <a:r>
              <a:rPr lang="sv-SE" sz="2800" dirty="0"/>
              <a:t> signal for </a:t>
            </a:r>
            <a:r>
              <a:rPr lang="sv-SE" sz="2800" dirty="0" err="1"/>
              <a:t>deeper</a:t>
            </a:r>
            <a:r>
              <a:rPr lang="sv-SE" sz="2800" dirty="0"/>
              <a:t> relationships</a:t>
            </a:r>
            <a:endParaRPr lang="sv-SE" dirty="0"/>
          </a:p>
        </p:txBody>
      </p:sp>
    </p:spTree>
    <p:extLst>
      <p:ext uri="{BB962C8B-B14F-4D97-AF65-F5344CB8AC3E}">
        <p14:creationId xmlns:p14="http://schemas.microsoft.com/office/powerpoint/2010/main" val="147651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6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62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6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6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6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1"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9-10-05 at 13.13.00.png"/>
          <p:cNvPicPr>
            <a:picLocks noChangeAspect="1"/>
          </p:cNvPicPr>
          <p:nvPr/>
        </p:nvPicPr>
        <p:blipFill rotWithShape="1">
          <a:blip r:embed="rId3">
            <a:extLst>
              <a:ext uri="{28A0092B-C50C-407E-A947-70E740481C1C}">
                <a14:useLocalDpi xmlns:a14="http://schemas.microsoft.com/office/drawing/2010/main" val="0"/>
              </a:ext>
            </a:extLst>
          </a:blip>
          <a:srcRect r="46470"/>
          <a:stretch/>
        </p:blipFill>
        <p:spPr>
          <a:xfrm>
            <a:off x="2002971" y="332656"/>
            <a:ext cx="5318217" cy="6525344"/>
          </a:xfrm>
          <a:prstGeom prst="rect">
            <a:avLst/>
          </a:prstGeom>
        </p:spPr>
      </p:pic>
      <p:sp>
        <p:nvSpPr>
          <p:cNvPr id="534" name="Text Box 531"/>
          <p:cNvSpPr txBox="1">
            <a:spLocks noChangeArrowheads="1"/>
          </p:cNvSpPr>
          <p:nvPr/>
        </p:nvSpPr>
        <p:spPr bwMode="auto">
          <a:xfrm>
            <a:off x="859971" y="220193"/>
            <a:ext cx="1108179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sv-SE" sz="2400" b="1" dirty="0">
                <a:latin typeface="Calibri"/>
                <a:cs typeface="Calibri"/>
              </a:rPr>
              <a:t>An </a:t>
            </a:r>
            <a:r>
              <a:rPr lang="sv-SE" sz="2400" b="1" dirty="0" err="1">
                <a:latin typeface="Calibri"/>
                <a:cs typeface="Calibri"/>
              </a:rPr>
              <a:t>empirical</a:t>
            </a:r>
            <a:r>
              <a:rPr lang="sv-SE" sz="2400" b="1" dirty="0">
                <a:latin typeface="Calibri"/>
                <a:cs typeface="Calibri"/>
              </a:rPr>
              <a:t> </a:t>
            </a:r>
            <a:r>
              <a:rPr lang="sv-SE" sz="2400" b="1" dirty="0" err="1">
                <a:latin typeface="Calibri"/>
                <a:cs typeface="Calibri"/>
              </a:rPr>
              <a:t>example</a:t>
            </a:r>
            <a:r>
              <a:rPr lang="sv-SE" sz="2400" b="1" dirty="0">
                <a:latin typeface="Calibri"/>
                <a:cs typeface="Calibri"/>
              </a:rPr>
              <a:t>: </a:t>
            </a:r>
            <a:r>
              <a:rPr lang="sv-SE" sz="2400" b="1" i="1" dirty="0" err="1">
                <a:latin typeface="Calibri"/>
                <a:cs typeface="Calibri"/>
              </a:rPr>
              <a:t>Melitaea</a:t>
            </a:r>
            <a:r>
              <a:rPr lang="sv-SE" sz="2400" b="1" i="1" dirty="0">
                <a:latin typeface="Calibri"/>
                <a:cs typeface="Calibri"/>
              </a:rPr>
              <a:t> </a:t>
            </a:r>
            <a:r>
              <a:rPr lang="sv-SE" sz="2400" b="1" dirty="0" err="1">
                <a:latin typeface="Calibri"/>
                <a:cs typeface="Calibri"/>
              </a:rPr>
              <a:t>butterflies</a:t>
            </a:r>
            <a:endParaRPr lang="en-GB" sz="2400" b="1" i="1" dirty="0">
              <a:latin typeface="Calibri"/>
              <a:cs typeface="Calibri"/>
            </a:endParaRPr>
          </a:p>
        </p:txBody>
      </p:sp>
      <p:sp>
        <p:nvSpPr>
          <p:cNvPr id="5" name="Text Box 532"/>
          <p:cNvSpPr txBox="1">
            <a:spLocks noChangeArrowheads="1"/>
          </p:cNvSpPr>
          <p:nvPr/>
        </p:nvSpPr>
        <p:spPr bwMode="auto">
          <a:xfrm>
            <a:off x="293914" y="5596612"/>
            <a:ext cx="2447595"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sv-SE" sz="1400" b="1" dirty="0" err="1">
                <a:latin typeface="Calibri"/>
                <a:cs typeface="Calibri"/>
              </a:rPr>
              <a:t>Dinca</a:t>
            </a:r>
            <a:r>
              <a:rPr lang="sv-SE" sz="1400" b="1" dirty="0">
                <a:latin typeface="Calibri"/>
                <a:cs typeface="Calibri"/>
              </a:rPr>
              <a:t> et al. (2019) </a:t>
            </a:r>
          </a:p>
          <a:p>
            <a:pPr eaLnBrk="0" hangingPunct="0">
              <a:spcBef>
                <a:spcPct val="50000"/>
              </a:spcBef>
            </a:pPr>
            <a:r>
              <a:rPr lang="sv-SE" sz="1400" b="1" dirty="0">
                <a:latin typeface="Calibri"/>
                <a:cs typeface="Calibri"/>
              </a:rPr>
              <a:t>Proc. Roy. </a:t>
            </a:r>
            <a:r>
              <a:rPr lang="sv-SE" sz="1400" b="1" dirty="0" err="1">
                <a:latin typeface="Calibri"/>
                <a:cs typeface="Calibri"/>
              </a:rPr>
              <a:t>Soc</a:t>
            </a:r>
            <a:r>
              <a:rPr lang="sv-SE" sz="1400" b="1" dirty="0">
                <a:latin typeface="Calibri"/>
                <a:cs typeface="Calibri"/>
              </a:rPr>
              <a:t> B, </a:t>
            </a:r>
          </a:p>
          <a:p>
            <a:pPr eaLnBrk="0" hangingPunct="0">
              <a:spcBef>
                <a:spcPct val="50000"/>
              </a:spcBef>
            </a:pPr>
            <a:r>
              <a:rPr lang="is-IS" sz="1400" b="1" dirty="0">
                <a:latin typeface="Calibri"/>
                <a:cs typeface="Calibri"/>
              </a:rPr>
              <a:t>286: 20191311</a:t>
            </a:r>
            <a:endParaRPr lang="en-US" sz="1400" b="1" dirty="0">
              <a:latin typeface="Calibri"/>
              <a:cs typeface="Calibri"/>
            </a:endParaRPr>
          </a:p>
        </p:txBody>
      </p:sp>
      <p:pic>
        <p:nvPicPr>
          <p:cNvPr id="6" name="Picture 5" descr="Screen Shot 2021-11-15 at 11.53.3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14" y="3796336"/>
            <a:ext cx="2754382" cy="1864913"/>
          </a:xfrm>
          <a:prstGeom prst="rect">
            <a:avLst/>
          </a:prstGeom>
        </p:spPr>
      </p:pic>
      <p:pic>
        <p:nvPicPr>
          <p:cNvPr id="4" name="Picture 3">
            <a:extLst>
              <a:ext uri="{FF2B5EF4-FFF2-40B4-BE49-F238E27FC236}">
                <a16:creationId xmlns:a16="http://schemas.microsoft.com/office/drawing/2014/main" id="{E251779A-4B51-3F03-889D-AA8E9A88D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8177" y="220193"/>
            <a:ext cx="3688086" cy="2582968"/>
          </a:xfrm>
          <a:prstGeom prst="rect">
            <a:avLst/>
          </a:prstGeom>
        </p:spPr>
      </p:pic>
      <p:sp>
        <p:nvSpPr>
          <p:cNvPr id="7" name="Rectangle 6">
            <a:extLst>
              <a:ext uri="{FF2B5EF4-FFF2-40B4-BE49-F238E27FC236}">
                <a16:creationId xmlns:a16="http://schemas.microsoft.com/office/drawing/2014/main" id="{0D3EDD27-F60A-6119-AE65-2463E4612BC0}"/>
              </a:ext>
            </a:extLst>
          </p:cNvPr>
          <p:cNvSpPr/>
          <p:nvPr/>
        </p:nvSpPr>
        <p:spPr>
          <a:xfrm>
            <a:off x="11332029" y="0"/>
            <a:ext cx="609736" cy="5546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9002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9-10-05 at 13.13.00.png"/>
          <p:cNvPicPr>
            <a:picLocks noChangeAspect="1"/>
          </p:cNvPicPr>
          <p:nvPr/>
        </p:nvPicPr>
        <p:blipFill rotWithShape="1">
          <a:blip r:embed="rId3">
            <a:extLst>
              <a:ext uri="{28A0092B-C50C-407E-A947-70E740481C1C}">
                <a14:useLocalDpi xmlns:a14="http://schemas.microsoft.com/office/drawing/2010/main" val="0"/>
              </a:ext>
            </a:extLst>
          </a:blip>
          <a:srcRect r="46470"/>
          <a:stretch/>
        </p:blipFill>
        <p:spPr>
          <a:xfrm>
            <a:off x="2002971" y="332656"/>
            <a:ext cx="5318217" cy="6525344"/>
          </a:xfrm>
          <a:prstGeom prst="rect">
            <a:avLst/>
          </a:prstGeom>
        </p:spPr>
      </p:pic>
      <p:sp>
        <p:nvSpPr>
          <p:cNvPr id="534" name="Text Box 531"/>
          <p:cNvSpPr txBox="1">
            <a:spLocks noChangeArrowheads="1"/>
          </p:cNvSpPr>
          <p:nvPr/>
        </p:nvSpPr>
        <p:spPr bwMode="auto">
          <a:xfrm>
            <a:off x="859971" y="220193"/>
            <a:ext cx="1108179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spcBef>
                <a:spcPct val="50000"/>
              </a:spcBef>
            </a:pPr>
            <a:r>
              <a:rPr lang="sv-SE" sz="2400" b="1" dirty="0">
                <a:latin typeface="Calibri"/>
                <a:cs typeface="Calibri"/>
              </a:rPr>
              <a:t>An </a:t>
            </a:r>
            <a:r>
              <a:rPr lang="sv-SE" sz="2400" b="1" dirty="0" err="1">
                <a:latin typeface="Calibri"/>
                <a:cs typeface="Calibri"/>
              </a:rPr>
              <a:t>empirical</a:t>
            </a:r>
            <a:r>
              <a:rPr lang="sv-SE" sz="2400" b="1" dirty="0">
                <a:latin typeface="Calibri"/>
                <a:cs typeface="Calibri"/>
              </a:rPr>
              <a:t> </a:t>
            </a:r>
            <a:r>
              <a:rPr lang="sv-SE" sz="2400" b="1" dirty="0" err="1">
                <a:latin typeface="Calibri"/>
                <a:cs typeface="Calibri"/>
              </a:rPr>
              <a:t>example</a:t>
            </a:r>
            <a:r>
              <a:rPr lang="sv-SE" sz="2400" b="1" dirty="0">
                <a:latin typeface="Calibri"/>
                <a:cs typeface="Calibri"/>
              </a:rPr>
              <a:t>: </a:t>
            </a:r>
            <a:r>
              <a:rPr lang="sv-SE" sz="2400" b="1" i="1" dirty="0" err="1">
                <a:latin typeface="Calibri"/>
                <a:cs typeface="Calibri"/>
              </a:rPr>
              <a:t>Melitaea</a:t>
            </a:r>
            <a:r>
              <a:rPr lang="sv-SE" sz="2400" b="1" i="1" dirty="0">
                <a:latin typeface="Calibri"/>
                <a:cs typeface="Calibri"/>
              </a:rPr>
              <a:t> </a:t>
            </a:r>
            <a:r>
              <a:rPr lang="sv-SE" sz="2400" b="1" dirty="0" err="1">
                <a:latin typeface="Calibri"/>
                <a:cs typeface="Calibri"/>
              </a:rPr>
              <a:t>butterflies</a:t>
            </a:r>
            <a:endParaRPr lang="en-GB" sz="2400" b="1" i="1" dirty="0">
              <a:latin typeface="Calibri"/>
              <a:cs typeface="Calibri"/>
            </a:endParaRPr>
          </a:p>
        </p:txBody>
      </p:sp>
      <p:sp>
        <p:nvSpPr>
          <p:cNvPr id="5" name="Text Box 532"/>
          <p:cNvSpPr txBox="1">
            <a:spLocks noChangeArrowheads="1"/>
          </p:cNvSpPr>
          <p:nvPr/>
        </p:nvSpPr>
        <p:spPr bwMode="auto">
          <a:xfrm>
            <a:off x="293914" y="5596612"/>
            <a:ext cx="2447595"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0" hangingPunct="0">
              <a:spcBef>
                <a:spcPct val="50000"/>
              </a:spcBef>
            </a:pPr>
            <a:r>
              <a:rPr lang="sv-SE" sz="1400" b="1" dirty="0" err="1">
                <a:latin typeface="Calibri"/>
                <a:cs typeface="Calibri"/>
              </a:rPr>
              <a:t>Dinca</a:t>
            </a:r>
            <a:r>
              <a:rPr lang="sv-SE" sz="1400" b="1" dirty="0">
                <a:latin typeface="Calibri"/>
                <a:cs typeface="Calibri"/>
              </a:rPr>
              <a:t> et al. (2019) </a:t>
            </a:r>
          </a:p>
          <a:p>
            <a:pPr eaLnBrk="0" hangingPunct="0">
              <a:spcBef>
                <a:spcPct val="50000"/>
              </a:spcBef>
            </a:pPr>
            <a:r>
              <a:rPr lang="sv-SE" sz="1400" b="1" dirty="0">
                <a:latin typeface="Calibri"/>
                <a:cs typeface="Calibri"/>
              </a:rPr>
              <a:t>Proc. Roy. </a:t>
            </a:r>
            <a:r>
              <a:rPr lang="sv-SE" sz="1400" b="1" dirty="0" err="1">
                <a:latin typeface="Calibri"/>
                <a:cs typeface="Calibri"/>
              </a:rPr>
              <a:t>Soc</a:t>
            </a:r>
            <a:r>
              <a:rPr lang="sv-SE" sz="1400" b="1" dirty="0">
                <a:latin typeface="Calibri"/>
                <a:cs typeface="Calibri"/>
              </a:rPr>
              <a:t> B, </a:t>
            </a:r>
          </a:p>
          <a:p>
            <a:pPr eaLnBrk="0" hangingPunct="0">
              <a:spcBef>
                <a:spcPct val="50000"/>
              </a:spcBef>
            </a:pPr>
            <a:r>
              <a:rPr lang="is-IS" sz="1400" b="1" dirty="0">
                <a:latin typeface="Calibri"/>
                <a:cs typeface="Calibri"/>
              </a:rPr>
              <a:t>286: 20191311</a:t>
            </a:r>
            <a:endParaRPr lang="en-US" sz="1400" b="1" dirty="0">
              <a:latin typeface="Calibri"/>
              <a:cs typeface="Calibri"/>
            </a:endParaRPr>
          </a:p>
        </p:txBody>
      </p:sp>
      <p:pic>
        <p:nvPicPr>
          <p:cNvPr id="6" name="Picture 5" descr="Screen Shot 2021-11-15 at 11.53.3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14" y="3796336"/>
            <a:ext cx="2754382" cy="1864913"/>
          </a:xfrm>
          <a:prstGeom prst="rect">
            <a:avLst/>
          </a:prstGeom>
        </p:spPr>
      </p:pic>
      <p:pic>
        <p:nvPicPr>
          <p:cNvPr id="2" name="Picture 1" descr="Screen Shot 2019-10-05 at 13.13.00.png">
            <a:extLst>
              <a:ext uri="{FF2B5EF4-FFF2-40B4-BE49-F238E27FC236}">
                <a16:creationId xmlns:a16="http://schemas.microsoft.com/office/drawing/2014/main" id="{5BC9A0E1-8104-6F87-AE17-D460CC817C9C}"/>
              </a:ext>
            </a:extLst>
          </p:cNvPr>
          <p:cNvPicPr>
            <a:picLocks noChangeAspect="1"/>
          </p:cNvPicPr>
          <p:nvPr/>
        </p:nvPicPr>
        <p:blipFill rotWithShape="1">
          <a:blip r:embed="rId3">
            <a:extLst>
              <a:ext uri="{28A0092B-C50C-407E-A947-70E740481C1C}">
                <a14:useLocalDpi xmlns:a14="http://schemas.microsoft.com/office/drawing/2010/main" val="0"/>
              </a:ext>
            </a:extLst>
          </a:blip>
          <a:srcRect l="53785"/>
          <a:stretch/>
        </p:blipFill>
        <p:spPr>
          <a:xfrm>
            <a:off x="7347857" y="332656"/>
            <a:ext cx="4844143" cy="6525344"/>
          </a:xfrm>
          <a:prstGeom prst="rect">
            <a:avLst/>
          </a:prstGeom>
        </p:spPr>
      </p:pic>
    </p:spTree>
    <p:extLst>
      <p:ext uri="{BB962C8B-B14F-4D97-AF65-F5344CB8AC3E}">
        <p14:creationId xmlns:p14="http://schemas.microsoft.com/office/powerpoint/2010/main" val="678065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711624" y="2130426"/>
            <a:ext cx="7270576" cy="1470025"/>
          </a:xfrm>
          <a:prstGeom prst="rect">
            <a:avLst/>
          </a:prstGeom>
        </p:spPr>
        <p:txBody>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r>
              <a:rPr lang="sv-SE" dirty="0" err="1"/>
              <a:t>Biased</a:t>
            </a:r>
            <a:r>
              <a:rPr lang="sv-SE" dirty="0"/>
              <a:t> </a:t>
            </a:r>
            <a:r>
              <a:rPr lang="sv-SE" dirty="0" err="1"/>
              <a:t>base</a:t>
            </a:r>
            <a:r>
              <a:rPr lang="sv-SE" dirty="0"/>
              <a:t> </a:t>
            </a:r>
            <a:r>
              <a:rPr lang="sv-SE" dirty="0" err="1"/>
              <a:t>composition</a:t>
            </a:r>
            <a:endParaRPr lang="en-US" dirty="0"/>
          </a:p>
        </p:txBody>
      </p:sp>
    </p:spTree>
    <p:extLst>
      <p:ext uri="{BB962C8B-B14F-4D97-AF65-F5344CB8AC3E}">
        <p14:creationId xmlns:p14="http://schemas.microsoft.com/office/powerpoint/2010/main" val="1460338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5" name="Rectangle 3"/>
          <p:cNvSpPr>
            <a:spLocks noGrp="1" noChangeArrowheads="1"/>
          </p:cNvSpPr>
          <p:nvPr>
            <p:ph type="title"/>
          </p:nvPr>
        </p:nvSpPr>
        <p:spPr>
          <a:xfrm>
            <a:off x="1919288" y="260350"/>
            <a:ext cx="7993062" cy="762000"/>
          </a:xfrm>
          <a:noFill/>
          <a:ln/>
          <a:extLst>
            <a:ext uri="{91240B29-F687-4f45-9708-019B960494DF}">
              <a14:hiddenLine xmlns:a14="http://schemas.microsoft.com/office/drawing/2010/main" xmlns="" w="12700">
                <a:solidFill>
                  <a:schemeClr val="tx1"/>
                </a:solidFill>
                <a:miter lim="800000"/>
                <a:headEnd/>
                <a:tailEnd/>
              </a14:hiddenLine>
            </a:ext>
          </a:extLst>
        </p:spPr>
        <p:txBody>
          <a:bodyPr vert="horz" lIns="90488" tIns="44450" rIns="90488" bIns="44450" rtlCol="0" anchor="ctr">
            <a:normAutofit/>
          </a:bodyPr>
          <a:lstStyle/>
          <a:p>
            <a:r>
              <a:rPr lang="en-US"/>
              <a:t>Biased base compositions?</a:t>
            </a:r>
          </a:p>
        </p:txBody>
      </p:sp>
      <p:sp>
        <p:nvSpPr>
          <p:cNvPr id="433154" name="Rectangle 2"/>
          <p:cNvSpPr>
            <a:spLocks noGrp="1" noChangeArrowheads="1"/>
          </p:cNvSpPr>
          <p:nvPr>
            <p:ph idx="1"/>
          </p:nvPr>
        </p:nvSpPr>
        <p:spPr>
          <a:xfrm>
            <a:off x="1703512" y="2348880"/>
            <a:ext cx="8896350" cy="4148088"/>
          </a:xfrm>
          <a:noFill/>
          <a:ln/>
          <a:extLst>
            <a:ext uri="{91240B29-F687-4f45-9708-019B960494DF}">
              <a14:hiddenLine xmlns:a14="http://schemas.microsoft.com/office/drawing/2010/main" xmlns="" w="12700">
                <a:solidFill>
                  <a:schemeClr val="tx1"/>
                </a:solidFill>
                <a:miter lim="800000"/>
                <a:headEnd/>
                <a:tailEnd/>
              </a14:hiddenLine>
            </a:ext>
          </a:extLst>
        </p:spPr>
        <p:txBody>
          <a:bodyPr vert="horz" lIns="90488" tIns="44450" rIns="90488" bIns="44450" rtlCol="0">
            <a:normAutofit/>
          </a:bodyPr>
          <a:lstStyle/>
          <a:p>
            <a:pPr lvl="4"/>
            <a:endParaRPr lang="en-US" sz="800" dirty="0"/>
          </a:p>
          <a:p>
            <a:r>
              <a:rPr lang="en-US" sz="3200" dirty="0"/>
              <a:t>Do sequences manifest </a:t>
            </a:r>
            <a:r>
              <a:rPr lang="en-US" sz="3200" dirty="0">
                <a:solidFill>
                  <a:srgbClr val="0000FF"/>
                </a:solidFill>
              </a:rPr>
              <a:t>biased base compositions or biased codon usage patterns</a:t>
            </a:r>
            <a:r>
              <a:rPr lang="en-US" sz="3200" dirty="0"/>
              <a:t>, which may obscure phylogenetic signal?</a:t>
            </a:r>
          </a:p>
          <a:p>
            <a:pPr lvl="1"/>
            <a:r>
              <a:rPr lang="en-US" sz="2800" dirty="0"/>
              <a:t>E.g. some taxa have a high/low GC content, if they are inferred to belong to the same clade – is this real </a:t>
            </a:r>
            <a:r>
              <a:rPr lang="en-US" sz="2800" dirty="0">
                <a:solidFill>
                  <a:srgbClr val="0000FF"/>
                </a:solidFill>
              </a:rPr>
              <a:t>or is it because of their base composition</a:t>
            </a:r>
            <a:r>
              <a:rPr lang="en-US" sz="2800" dirty="0"/>
              <a:t>?</a:t>
            </a:r>
          </a:p>
        </p:txBody>
      </p:sp>
    </p:spTree>
    <p:extLst>
      <p:ext uri="{BB962C8B-B14F-4D97-AF65-F5344CB8AC3E}">
        <p14:creationId xmlns:p14="http://schemas.microsoft.com/office/powerpoint/2010/main" val="89895185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ranscriptome_nt12_ordered.bowker.triangular_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712" y="1406642"/>
            <a:ext cx="2985744" cy="5451358"/>
          </a:xfrm>
          <a:prstGeom prst="rect">
            <a:avLst/>
          </a:prstGeom>
        </p:spPr>
      </p:pic>
      <p:pic>
        <p:nvPicPr>
          <p:cNvPr id="9" name="Picture 8" descr="Transcriptomes_aa_ordered.bowker.triangular_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480" y="1464078"/>
            <a:ext cx="2886076" cy="5474982"/>
          </a:xfrm>
          <a:prstGeom prst="rect">
            <a:avLst/>
          </a:prstGeom>
        </p:spPr>
      </p:pic>
      <p:pic>
        <p:nvPicPr>
          <p:cNvPr id="11" name="Picture 10" descr="Bowker_legen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3887" y="5085184"/>
            <a:ext cx="890625" cy="1800200"/>
          </a:xfrm>
          <a:prstGeom prst="rect">
            <a:avLst/>
          </a:prstGeom>
        </p:spPr>
      </p:pic>
      <p:sp>
        <p:nvSpPr>
          <p:cNvPr id="20" name="TextBox 19"/>
          <p:cNvSpPr txBox="1"/>
          <p:nvPr/>
        </p:nvSpPr>
        <p:spPr>
          <a:xfrm>
            <a:off x="9503178" y="4869161"/>
            <a:ext cx="1140697" cy="307777"/>
          </a:xfrm>
          <a:prstGeom prst="rect">
            <a:avLst/>
          </a:prstGeom>
          <a:noFill/>
          <a:ln w="25400">
            <a:noFill/>
          </a:ln>
        </p:spPr>
        <p:txBody>
          <a:bodyPr wrap="none" rtlCol="0">
            <a:spAutoFit/>
          </a:bodyPr>
          <a:lstStyle/>
          <a:p>
            <a:pPr algn="ctr"/>
            <a:r>
              <a:rPr lang="en-US" sz="1400" b="1" dirty="0">
                <a:solidFill>
                  <a:srgbClr val="00006C"/>
                </a:solidFill>
              </a:rPr>
              <a:t>No deviation</a:t>
            </a:r>
          </a:p>
        </p:txBody>
      </p:sp>
      <p:sp>
        <p:nvSpPr>
          <p:cNvPr id="21" name="TextBox 20"/>
          <p:cNvSpPr txBox="1"/>
          <p:nvPr/>
        </p:nvSpPr>
        <p:spPr>
          <a:xfrm>
            <a:off x="8328248" y="6348788"/>
            <a:ext cx="1759520" cy="523220"/>
          </a:xfrm>
          <a:prstGeom prst="rect">
            <a:avLst/>
          </a:prstGeom>
          <a:noFill/>
          <a:ln w="25400">
            <a:noFill/>
          </a:ln>
        </p:spPr>
        <p:txBody>
          <a:bodyPr wrap="square" rtlCol="0">
            <a:spAutoFit/>
          </a:bodyPr>
          <a:lstStyle/>
          <a:p>
            <a:pPr algn="ctr"/>
            <a:r>
              <a:rPr lang="en-US" sz="1400" b="1" dirty="0">
                <a:solidFill>
                  <a:srgbClr val="00006C"/>
                </a:solidFill>
              </a:rPr>
              <a:t>Deviation highly significant</a:t>
            </a:r>
          </a:p>
        </p:txBody>
      </p:sp>
      <p:sp>
        <p:nvSpPr>
          <p:cNvPr id="12" name="Titolo 1"/>
          <p:cNvSpPr>
            <a:spLocks noGrp="1"/>
          </p:cNvSpPr>
          <p:nvPr>
            <p:ph type="title"/>
          </p:nvPr>
        </p:nvSpPr>
        <p:spPr>
          <a:xfrm>
            <a:off x="1524000" y="188640"/>
            <a:ext cx="9144000" cy="936104"/>
          </a:xfrm>
        </p:spPr>
        <p:txBody>
          <a:bodyPr>
            <a:noAutofit/>
          </a:bodyPr>
          <a:lstStyle/>
          <a:p>
            <a:r>
              <a:rPr lang="en-US" sz="2800" dirty="0"/>
              <a:t>Compositional </a:t>
            </a:r>
            <a:r>
              <a:rPr lang="en-US" sz="2800" dirty="0" err="1"/>
              <a:t>hetereogeneity</a:t>
            </a:r>
            <a:br>
              <a:rPr lang="en-US" sz="2800" dirty="0"/>
            </a:br>
            <a:endParaRPr lang="en-GB" sz="2800" dirty="0"/>
          </a:p>
        </p:txBody>
      </p:sp>
      <p:sp>
        <p:nvSpPr>
          <p:cNvPr id="13" name="CasellaDiTesto 4"/>
          <p:cNvSpPr txBox="1"/>
          <p:nvPr/>
        </p:nvSpPr>
        <p:spPr>
          <a:xfrm>
            <a:off x="1775521" y="692697"/>
            <a:ext cx="6450099" cy="646331"/>
          </a:xfrm>
          <a:prstGeom prst="rect">
            <a:avLst/>
          </a:prstGeom>
          <a:noFill/>
        </p:spPr>
        <p:txBody>
          <a:bodyPr wrap="none" rtlCol="0">
            <a:spAutoFit/>
          </a:bodyPr>
          <a:lstStyle/>
          <a:p>
            <a:r>
              <a:rPr lang="en-GB" b="1" dirty="0"/>
              <a:t>Lepidoptera, 200 taxa representing most </a:t>
            </a:r>
            <a:r>
              <a:rPr lang="en-GB" b="1" dirty="0" err="1"/>
              <a:t>superfamilies</a:t>
            </a:r>
            <a:r>
              <a:rPr lang="en-GB" b="1" dirty="0"/>
              <a:t>, 332 genes</a:t>
            </a:r>
          </a:p>
          <a:p>
            <a:r>
              <a:rPr lang="en-GB" b="1" dirty="0" err="1"/>
              <a:t>Bowker’s</a:t>
            </a:r>
            <a:r>
              <a:rPr lang="en-GB" b="1" dirty="0"/>
              <a:t> symmetry test</a:t>
            </a:r>
          </a:p>
        </p:txBody>
      </p:sp>
      <p:sp>
        <p:nvSpPr>
          <p:cNvPr id="14" name="CasellaDiTesto 4"/>
          <p:cNvSpPr txBox="1"/>
          <p:nvPr/>
        </p:nvSpPr>
        <p:spPr>
          <a:xfrm>
            <a:off x="1703513" y="1484784"/>
            <a:ext cx="1257075" cy="369332"/>
          </a:xfrm>
          <a:prstGeom prst="rect">
            <a:avLst/>
          </a:prstGeom>
          <a:noFill/>
        </p:spPr>
        <p:txBody>
          <a:bodyPr wrap="none" rtlCol="0">
            <a:spAutoFit/>
          </a:bodyPr>
          <a:lstStyle/>
          <a:p>
            <a:r>
              <a:rPr lang="en-GB" b="1" dirty="0"/>
              <a:t>Amino acid</a:t>
            </a:r>
          </a:p>
        </p:txBody>
      </p:sp>
      <p:sp>
        <p:nvSpPr>
          <p:cNvPr id="15" name="CasellaDiTesto 14"/>
          <p:cNvSpPr txBox="1"/>
          <p:nvPr/>
        </p:nvSpPr>
        <p:spPr>
          <a:xfrm>
            <a:off x="7878242" y="1484784"/>
            <a:ext cx="2486899" cy="369332"/>
          </a:xfrm>
          <a:prstGeom prst="rect">
            <a:avLst/>
          </a:prstGeom>
          <a:noFill/>
        </p:spPr>
        <p:txBody>
          <a:bodyPr wrap="none" rtlCol="0">
            <a:spAutoFit/>
          </a:bodyPr>
          <a:lstStyle/>
          <a:p>
            <a:r>
              <a:rPr lang="en-GB" b="1" dirty="0"/>
              <a:t>Nucleotide 1</a:t>
            </a:r>
            <a:r>
              <a:rPr lang="en-GB" b="1" baseline="30000" dirty="0"/>
              <a:t>st</a:t>
            </a:r>
            <a:r>
              <a:rPr lang="en-GB" b="1" dirty="0"/>
              <a:t> 2</a:t>
            </a:r>
            <a:r>
              <a:rPr lang="en-GB" b="1" baseline="30000" dirty="0"/>
              <a:t>nd</a:t>
            </a:r>
            <a:r>
              <a:rPr lang="en-GB" b="1" dirty="0"/>
              <a:t> codon</a:t>
            </a:r>
          </a:p>
        </p:txBody>
      </p:sp>
      <p:pic>
        <p:nvPicPr>
          <p:cNvPr id="16" name="Picture 15" descr="Transcriptomes_aa.treefile_color_coll_part.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1785" y="1772816"/>
            <a:ext cx="1658173" cy="4725144"/>
          </a:xfrm>
          <a:prstGeom prst="rect">
            <a:avLst/>
          </a:prstGeom>
        </p:spPr>
      </p:pic>
      <p:pic>
        <p:nvPicPr>
          <p:cNvPr id="17" name="Picture 16" descr="Transcr_nt12_parts.txt.treefile_colored_coll_par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7929" y="1772816"/>
            <a:ext cx="2075965" cy="4725144"/>
          </a:xfrm>
          <a:prstGeom prst="rect">
            <a:avLst/>
          </a:prstGeom>
        </p:spPr>
      </p:pic>
      <p:sp>
        <p:nvSpPr>
          <p:cNvPr id="22" name="CasellaDiTesto 11"/>
          <p:cNvSpPr txBox="1"/>
          <p:nvPr/>
        </p:nvSpPr>
        <p:spPr>
          <a:xfrm>
            <a:off x="1523815" y="6550224"/>
            <a:ext cx="1327223" cy="307777"/>
          </a:xfrm>
          <a:prstGeom prst="rect">
            <a:avLst/>
          </a:prstGeom>
          <a:noFill/>
        </p:spPr>
        <p:txBody>
          <a:bodyPr wrap="none" rtlCol="0">
            <a:spAutoFit/>
          </a:bodyPr>
          <a:lstStyle/>
          <a:p>
            <a:r>
              <a:rPr lang="en-GB" sz="1400" dirty="0"/>
              <a:t>Rota et al. 2022</a:t>
            </a:r>
          </a:p>
        </p:txBody>
      </p:sp>
    </p:spTree>
    <p:extLst>
      <p:ext uri="{BB962C8B-B14F-4D97-AF65-F5344CB8AC3E}">
        <p14:creationId xmlns:p14="http://schemas.microsoft.com/office/powerpoint/2010/main" val="3973655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normAutofit/>
          </a:bodyPr>
          <a:lstStyle/>
          <a:p>
            <a:r>
              <a:rPr lang="sv-SE" dirty="0"/>
              <a:t>Properties of </a:t>
            </a:r>
            <a:r>
              <a:rPr lang="sv-SE" dirty="0" err="1"/>
              <a:t>molecular</a:t>
            </a:r>
            <a:r>
              <a:rPr lang="sv-SE" dirty="0"/>
              <a:t> data?</a:t>
            </a:r>
            <a:endParaRPr lang="en-GB" dirty="0"/>
          </a:p>
        </p:txBody>
      </p:sp>
      <p:sp>
        <p:nvSpPr>
          <p:cNvPr id="400387" name="Rectangle 3"/>
          <p:cNvSpPr>
            <a:spLocks noGrp="1" noChangeArrowheads="1"/>
          </p:cNvSpPr>
          <p:nvPr>
            <p:ph idx="1"/>
          </p:nvPr>
        </p:nvSpPr>
        <p:spPr>
          <a:xfrm>
            <a:off x="609600" y="1988841"/>
            <a:ext cx="10972800" cy="4137323"/>
          </a:xfrm>
        </p:spPr>
        <p:txBody>
          <a:bodyPr>
            <a:normAutofit/>
          </a:bodyPr>
          <a:lstStyle/>
          <a:p>
            <a:r>
              <a:rPr lang="sv-SE" sz="3200" dirty="0" err="1"/>
              <a:t>These</a:t>
            </a:r>
            <a:r>
              <a:rPr lang="sv-SE" sz="3200" dirty="0"/>
              <a:t> properties </a:t>
            </a:r>
            <a:r>
              <a:rPr lang="sv-SE" sz="3200" dirty="0" err="1"/>
              <a:t>are</a:t>
            </a:r>
            <a:r>
              <a:rPr lang="sv-SE" sz="3200" dirty="0"/>
              <a:t> </a:t>
            </a:r>
            <a:r>
              <a:rPr lang="sv-SE" sz="3200" dirty="0" err="1"/>
              <a:t>highly</a:t>
            </a:r>
            <a:r>
              <a:rPr lang="sv-SE" sz="3200" dirty="0"/>
              <a:t> </a:t>
            </a:r>
            <a:r>
              <a:rPr lang="sv-SE" sz="3200" dirty="0" err="1"/>
              <a:t>interesting</a:t>
            </a:r>
            <a:r>
              <a:rPr lang="sv-SE" sz="3200" dirty="0"/>
              <a:t> </a:t>
            </a:r>
            <a:r>
              <a:rPr lang="sv-SE" sz="3200" dirty="0" err="1"/>
              <a:t>phenomena</a:t>
            </a:r>
            <a:r>
              <a:rPr lang="sv-SE" sz="3200" dirty="0"/>
              <a:t> in </a:t>
            </a:r>
            <a:r>
              <a:rPr lang="sv-SE" sz="3200" dirty="0" err="1"/>
              <a:t>themselves</a:t>
            </a:r>
            <a:r>
              <a:rPr lang="sv-SE" sz="3200" dirty="0"/>
              <a:t>!</a:t>
            </a:r>
          </a:p>
          <a:p>
            <a:r>
              <a:rPr lang="sv-SE" sz="3200" dirty="0" err="1"/>
              <a:t>When</a:t>
            </a:r>
            <a:r>
              <a:rPr lang="sv-SE" sz="3200" dirty="0"/>
              <a:t> </a:t>
            </a:r>
            <a:r>
              <a:rPr lang="sv-SE" sz="3200" dirty="0" err="1"/>
              <a:t>taking</a:t>
            </a:r>
            <a:r>
              <a:rPr lang="sv-SE" sz="3200" dirty="0"/>
              <a:t> the different </a:t>
            </a:r>
            <a:r>
              <a:rPr lang="sv-SE" sz="3200" dirty="0" err="1"/>
              <a:t>factors</a:t>
            </a:r>
            <a:r>
              <a:rPr lang="sv-SE" sz="3200" dirty="0"/>
              <a:t> </a:t>
            </a:r>
            <a:r>
              <a:rPr lang="sv-SE" sz="3200" dirty="0" err="1"/>
              <a:t>into</a:t>
            </a:r>
            <a:r>
              <a:rPr lang="sv-SE" sz="3200" dirty="0"/>
              <a:t> </a:t>
            </a:r>
            <a:r>
              <a:rPr lang="sv-SE" sz="3200" dirty="0" err="1"/>
              <a:t>account</a:t>
            </a:r>
            <a:r>
              <a:rPr lang="sv-SE" sz="3200" dirty="0"/>
              <a:t>, </a:t>
            </a:r>
            <a:r>
              <a:rPr lang="sv-SE" sz="3200" dirty="0" err="1"/>
              <a:t>can</a:t>
            </a:r>
            <a:r>
              <a:rPr lang="sv-SE" sz="3200" dirty="0"/>
              <a:t> be informative </a:t>
            </a:r>
            <a:r>
              <a:rPr lang="sv-SE" sz="3200" dirty="0" err="1"/>
              <a:t>about</a:t>
            </a:r>
            <a:r>
              <a:rPr lang="sv-SE" sz="3200" dirty="0"/>
              <a:t> </a:t>
            </a:r>
            <a:r>
              <a:rPr lang="sv-SE" sz="3200" dirty="0" err="1"/>
              <a:t>evolutionary</a:t>
            </a:r>
            <a:r>
              <a:rPr lang="sv-SE" sz="3200" dirty="0"/>
              <a:t> </a:t>
            </a:r>
            <a:r>
              <a:rPr lang="sv-SE" sz="3200" dirty="0" err="1"/>
              <a:t>history</a:t>
            </a:r>
            <a:endParaRPr lang="sv-SE" sz="3200" dirty="0"/>
          </a:p>
          <a:p>
            <a:r>
              <a:rPr lang="sv-SE" sz="3200" dirty="0"/>
              <a:t>”</a:t>
            </a:r>
            <a:r>
              <a:rPr lang="sv-SE" sz="3200" dirty="0" err="1"/>
              <a:t>When</a:t>
            </a:r>
            <a:r>
              <a:rPr lang="sv-SE" sz="3200" dirty="0"/>
              <a:t> in </a:t>
            </a:r>
            <a:r>
              <a:rPr lang="sv-SE" sz="3200" dirty="0" err="1"/>
              <a:t>doubt</a:t>
            </a:r>
            <a:r>
              <a:rPr lang="sv-SE" sz="3200" dirty="0"/>
              <a:t>, get </a:t>
            </a:r>
            <a:r>
              <a:rPr lang="sv-SE" sz="3200" dirty="0" err="1"/>
              <a:t>more</a:t>
            </a:r>
            <a:r>
              <a:rPr lang="sv-SE" sz="3200" dirty="0"/>
              <a:t> data”</a:t>
            </a:r>
          </a:p>
          <a:p>
            <a:pPr lvl="2">
              <a:buFontTx/>
              <a:buChar char="-"/>
            </a:pPr>
            <a:r>
              <a:rPr lang="en-GB" sz="2400" dirty="0"/>
              <a:t>Brooks and McLennan 2002</a:t>
            </a:r>
            <a:endParaRPr lang="sv-SE" sz="3200" dirty="0"/>
          </a:p>
          <a:p>
            <a:r>
              <a:rPr lang="sv-SE" sz="3200" dirty="0"/>
              <a:t>And </a:t>
            </a:r>
            <a:r>
              <a:rPr lang="sv-SE" sz="3200" dirty="0" err="1"/>
              <a:t>then</a:t>
            </a:r>
            <a:r>
              <a:rPr lang="sv-SE" sz="3200" dirty="0"/>
              <a:t> </a:t>
            </a:r>
            <a:r>
              <a:rPr lang="sv-SE" sz="3200" dirty="0" err="1"/>
              <a:t>think</a:t>
            </a:r>
            <a:r>
              <a:rPr lang="sv-SE" sz="3200" dirty="0"/>
              <a:t> </a:t>
            </a:r>
            <a:r>
              <a:rPr lang="sv-SE" sz="3200" dirty="0" err="1"/>
              <a:t>about</a:t>
            </a:r>
            <a:r>
              <a:rPr lang="sv-SE" sz="3200" dirty="0"/>
              <a:t> </a:t>
            </a:r>
            <a:r>
              <a:rPr lang="sv-SE" sz="3200" dirty="0" err="1"/>
              <a:t>how</a:t>
            </a:r>
            <a:r>
              <a:rPr lang="sv-SE" sz="3200" dirty="0"/>
              <a:t> </a:t>
            </a:r>
            <a:r>
              <a:rPr lang="sv-SE" sz="3200" dirty="0" err="1"/>
              <a:t>to</a:t>
            </a:r>
            <a:r>
              <a:rPr lang="sv-SE" sz="3200" dirty="0"/>
              <a:t> </a:t>
            </a:r>
            <a:r>
              <a:rPr lang="sv-SE" sz="3200" dirty="0" err="1"/>
              <a:t>analyse</a:t>
            </a:r>
            <a:r>
              <a:rPr lang="sv-SE" sz="3200" dirty="0"/>
              <a:t> </a:t>
            </a:r>
            <a:r>
              <a:rPr lang="sv-SE" sz="3200" dirty="0" err="1"/>
              <a:t>your</a:t>
            </a:r>
            <a:r>
              <a:rPr lang="sv-SE" sz="3200" dirty="0"/>
              <a:t> data given </a:t>
            </a:r>
            <a:r>
              <a:rPr lang="sv-SE" sz="3200" dirty="0" err="1"/>
              <a:t>these</a:t>
            </a:r>
            <a:r>
              <a:rPr lang="sv-SE" sz="3200" dirty="0"/>
              <a:t> properties</a:t>
            </a:r>
          </a:p>
          <a:p>
            <a:pPr>
              <a:buFontTx/>
              <a:buChar char="-"/>
            </a:pPr>
            <a:endParaRPr lang="en-GB" dirty="0"/>
          </a:p>
        </p:txBody>
      </p:sp>
    </p:spTree>
    <p:extLst>
      <p:ext uri="{BB962C8B-B14F-4D97-AF65-F5344CB8AC3E}">
        <p14:creationId xmlns:p14="http://schemas.microsoft.com/office/powerpoint/2010/main" val="2312977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ctrTitle"/>
          </p:nvPr>
        </p:nvSpPr>
        <p:spPr/>
        <p:txBody>
          <a:bodyPr/>
          <a:lstStyle/>
          <a:p>
            <a:r>
              <a:rPr lang="sv-SE"/>
              <a:t>How good is our phylogenetic hypothesis?</a:t>
            </a:r>
            <a:endParaRPr lang="en-GB"/>
          </a:p>
        </p:txBody>
      </p:sp>
      <p:sp>
        <p:nvSpPr>
          <p:cNvPr id="280579" name="Rectangle 3"/>
          <p:cNvSpPr>
            <a:spLocks noGrp="1" noChangeArrowheads="1"/>
          </p:cNvSpPr>
          <p:nvPr>
            <p:ph type="subTitle" idx="1"/>
          </p:nvPr>
        </p:nvSpPr>
        <p:spPr/>
        <p:txBody>
          <a:bodyPr>
            <a:normAutofit/>
          </a:bodyPr>
          <a:lstStyle/>
          <a:p>
            <a:r>
              <a:rPr lang="sv-SE"/>
              <a:t>Support and stability</a:t>
            </a:r>
          </a:p>
        </p:txBody>
      </p:sp>
    </p:spTree>
    <p:extLst>
      <p:ext uri="{BB962C8B-B14F-4D97-AF65-F5344CB8AC3E}">
        <p14:creationId xmlns:p14="http://schemas.microsoft.com/office/powerpoint/2010/main" val="1213365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sv-SE" dirty="0" err="1"/>
              <a:t>Number</a:t>
            </a:r>
            <a:r>
              <a:rPr lang="sv-SE" dirty="0"/>
              <a:t> </a:t>
            </a:r>
            <a:r>
              <a:rPr lang="sv-SE" dirty="0" err="1"/>
              <a:t>of</a:t>
            </a:r>
            <a:r>
              <a:rPr lang="sv-SE" dirty="0"/>
              <a:t> genes</a:t>
            </a:r>
            <a:endParaRPr lang="en-US" dirty="0"/>
          </a:p>
        </p:txBody>
      </p:sp>
      <p:sp>
        <p:nvSpPr>
          <p:cNvPr id="566275" name="Rectangle 3"/>
          <p:cNvSpPr>
            <a:spLocks noGrp="1" noChangeArrowheads="1"/>
          </p:cNvSpPr>
          <p:nvPr>
            <p:ph idx="1"/>
          </p:nvPr>
        </p:nvSpPr>
        <p:spPr>
          <a:xfrm>
            <a:off x="1349115" y="1993692"/>
            <a:ext cx="8861685" cy="4459644"/>
          </a:xfrm>
        </p:spPr>
        <p:txBody>
          <a:bodyPr>
            <a:normAutofit/>
          </a:bodyPr>
          <a:lstStyle/>
          <a:p>
            <a:r>
              <a:rPr lang="en-GB" dirty="0"/>
              <a:t>Single gene datasets – not very good for resolving phylogenies</a:t>
            </a:r>
          </a:p>
          <a:p>
            <a:pPr lvl="1"/>
            <a:r>
              <a:rPr lang="en-GB" dirty="0"/>
              <a:t>Very rare nowadays</a:t>
            </a:r>
          </a:p>
          <a:p>
            <a:r>
              <a:rPr lang="en-GB" dirty="0"/>
              <a:t>Mitochondrial and chloroplast DNA used to be very popular because easy to amplify and sequence</a:t>
            </a:r>
          </a:p>
          <a:p>
            <a:pPr lvl="1"/>
            <a:r>
              <a:rPr lang="en-GB" dirty="0"/>
              <a:t>But they have some inherent problems</a:t>
            </a:r>
          </a:p>
          <a:p>
            <a:r>
              <a:rPr lang="en-GB" dirty="0"/>
              <a:t>Nuclear genes – worth increasing their number</a:t>
            </a:r>
          </a:p>
          <a:p>
            <a:pPr lvl="1"/>
            <a:r>
              <a:rPr lang="en-GB" dirty="0"/>
              <a:t>Can evolve independently from each other</a:t>
            </a:r>
          </a:p>
          <a:p>
            <a:pPr lvl="1"/>
            <a:r>
              <a:rPr lang="en-GB" dirty="0"/>
              <a:t>When different nuclear genes give the same phylogeny, our confidence in the hypothesis grows</a:t>
            </a:r>
          </a:p>
        </p:txBody>
      </p:sp>
    </p:spTree>
    <p:extLst>
      <p:ext uri="{BB962C8B-B14F-4D97-AF65-F5344CB8AC3E}">
        <p14:creationId xmlns:p14="http://schemas.microsoft.com/office/powerpoint/2010/main" val="97546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27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627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627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627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62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9349" y="274638"/>
            <a:ext cx="11343051" cy="1143000"/>
          </a:xfrm>
        </p:spPr>
        <p:txBody>
          <a:bodyPr>
            <a:normAutofit fontScale="90000"/>
          </a:bodyPr>
          <a:lstStyle/>
          <a:p>
            <a:r>
              <a:rPr lang="en-US" dirty="0"/>
              <a:t>Assessing phylogenetic hypotheses </a:t>
            </a:r>
            <a:r>
              <a:rPr lang="en-US"/>
              <a:t>and signal in phylogenetic </a:t>
            </a:r>
            <a:r>
              <a:rPr lang="en-US" dirty="0"/>
              <a:t>data</a:t>
            </a:r>
            <a:endParaRPr lang="fi-FI" dirty="0"/>
          </a:p>
        </p:txBody>
      </p:sp>
      <p:sp>
        <p:nvSpPr>
          <p:cNvPr id="2" name="Content Placeholder 1"/>
          <p:cNvSpPr>
            <a:spLocks noGrp="1"/>
          </p:cNvSpPr>
          <p:nvPr>
            <p:ph idx="1"/>
          </p:nvPr>
        </p:nvSpPr>
        <p:spPr>
          <a:xfrm>
            <a:off x="623392" y="2218544"/>
            <a:ext cx="10972800" cy="4080236"/>
          </a:xfrm>
        </p:spPr>
        <p:txBody>
          <a:bodyPr>
            <a:normAutofit/>
          </a:bodyPr>
          <a:lstStyle/>
          <a:p>
            <a:r>
              <a:rPr lang="en-US" sz="3200" dirty="0"/>
              <a:t>Inferring a tree is not enough</a:t>
            </a:r>
          </a:p>
          <a:p>
            <a:pPr lvl="1"/>
            <a:r>
              <a:rPr lang="en-US" sz="2800" dirty="0"/>
              <a:t>We also need to know how much </a:t>
            </a:r>
            <a:r>
              <a:rPr lang="en-US" sz="2800" dirty="0">
                <a:solidFill>
                  <a:srgbClr val="0000FF"/>
                </a:solidFill>
              </a:rPr>
              <a:t>support</a:t>
            </a:r>
            <a:r>
              <a:rPr lang="en-US" sz="2800" dirty="0">
                <a:solidFill>
                  <a:srgbClr val="3366FF"/>
                </a:solidFill>
              </a:rPr>
              <a:t> </a:t>
            </a:r>
            <a:r>
              <a:rPr lang="en-US" sz="2800" dirty="0"/>
              <a:t>there is for our phylogenetic hypothesis in the data</a:t>
            </a:r>
          </a:p>
          <a:p>
            <a:pPr lvl="1"/>
            <a:r>
              <a:rPr lang="en-US" sz="2800" dirty="0"/>
              <a:t>How much </a:t>
            </a:r>
            <a:r>
              <a:rPr lang="en-US" sz="2800" dirty="0">
                <a:solidFill>
                  <a:srgbClr val="0000FF"/>
                </a:solidFill>
              </a:rPr>
              <a:t>confidence</a:t>
            </a:r>
            <a:r>
              <a:rPr lang="en-US" sz="2800" dirty="0">
                <a:solidFill>
                  <a:srgbClr val="3366FF"/>
                </a:solidFill>
              </a:rPr>
              <a:t> </a:t>
            </a:r>
            <a:r>
              <a:rPr lang="en-US" sz="2800" dirty="0"/>
              <a:t>can we place in the phylogenetic hypothesis?</a:t>
            </a:r>
          </a:p>
          <a:p>
            <a:pPr lvl="1"/>
            <a:r>
              <a:rPr lang="en-US" sz="2800" dirty="0"/>
              <a:t>Do the data strongly support the relationships?</a:t>
            </a:r>
          </a:p>
          <a:p>
            <a:pPr lvl="1"/>
            <a:r>
              <a:rPr lang="en-US" sz="2800" dirty="0"/>
              <a:t>If not, we may end up drawing wrong conclusions about how evolution proceeded</a:t>
            </a:r>
          </a:p>
        </p:txBody>
      </p:sp>
    </p:spTree>
    <p:extLst>
      <p:ext uri="{BB962C8B-B14F-4D97-AF65-F5344CB8AC3E}">
        <p14:creationId xmlns:p14="http://schemas.microsoft.com/office/powerpoint/2010/main" val="168899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sv-SE"/>
              <a:t>Support and stability</a:t>
            </a:r>
            <a:endParaRPr lang="en-US"/>
          </a:p>
        </p:txBody>
      </p:sp>
      <p:sp>
        <p:nvSpPr>
          <p:cNvPr id="286723" name="Rectangle 3"/>
          <p:cNvSpPr>
            <a:spLocks noGrp="1" noChangeArrowheads="1"/>
          </p:cNvSpPr>
          <p:nvPr>
            <p:ph idx="1"/>
          </p:nvPr>
        </p:nvSpPr>
        <p:spPr>
          <a:xfrm>
            <a:off x="609600" y="2348881"/>
            <a:ext cx="10972800" cy="3777283"/>
          </a:xfrm>
        </p:spPr>
        <p:txBody>
          <a:bodyPr>
            <a:normAutofit/>
          </a:bodyPr>
          <a:lstStyle/>
          <a:p>
            <a:r>
              <a:rPr lang="sv-SE" sz="3200" dirty="0" err="1"/>
              <a:t>How</a:t>
            </a:r>
            <a:r>
              <a:rPr lang="sv-SE" sz="3200" dirty="0"/>
              <a:t> </a:t>
            </a:r>
            <a:r>
              <a:rPr lang="sv-SE" sz="3200" dirty="0" err="1"/>
              <a:t>strongly</a:t>
            </a:r>
            <a:r>
              <a:rPr lang="sv-SE" sz="3200" dirty="0"/>
              <a:t> do the data support </a:t>
            </a:r>
            <a:r>
              <a:rPr lang="sv-SE" sz="3200" dirty="0" err="1"/>
              <a:t>your</a:t>
            </a:r>
            <a:r>
              <a:rPr lang="sv-SE" sz="3200" dirty="0"/>
              <a:t> </a:t>
            </a:r>
            <a:r>
              <a:rPr lang="sv-SE" sz="3200" dirty="0" err="1"/>
              <a:t>phylogenetic</a:t>
            </a:r>
            <a:r>
              <a:rPr lang="sv-SE" sz="3200" dirty="0"/>
              <a:t> </a:t>
            </a:r>
            <a:r>
              <a:rPr lang="sv-SE" sz="3200" dirty="0" err="1"/>
              <a:t>hypothesis</a:t>
            </a:r>
            <a:r>
              <a:rPr lang="sv-SE" sz="3200" dirty="0"/>
              <a:t>?</a:t>
            </a:r>
          </a:p>
          <a:p>
            <a:r>
              <a:rPr lang="sv-SE" sz="3200" dirty="0" err="1"/>
              <a:t>How</a:t>
            </a:r>
            <a:r>
              <a:rPr lang="sv-SE" sz="3200" dirty="0"/>
              <a:t> </a:t>
            </a:r>
            <a:r>
              <a:rPr lang="sv-SE" sz="3200" dirty="0" err="1"/>
              <a:t>stable</a:t>
            </a:r>
            <a:r>
              <a:rPr lang="sv-SE" sz="3200" dirty="0"/>
              <a:t> is </a:t>
            </a:r>
            <a:r>
              <a:rPr lang="sv-SE" sz="3200" dirty="0" err="1"/>
              <a:t>your</a:t>
            </a:r>
            <a:r>
              <a:rPr lang="sv-SE" sz="3200" dirty="0"/>
              <a:t> </a:t>
            </a:r>
            <a:r>
              <a:rPr lang="sv-SE" sz="3200" dirty="0" err="1"/>
              <a:t>phylogenetic</a:t>
            </a:r>
            <a:r>
              <a:rPr lang="sv-SE" sz="3200" dirty="0"/>
              <a:t> </a:t>
            </a:r>
            <a:r>
              <a:rPr lang="sv-SE" sz="3200" dirty="0" err="1"/>
              <a:t>hypothesis</a:t>
            </a:r>
            <a:r>
              <a:rPr lang="sv-SE" sz="3200" dirty="0"/>
              <a:t>?</a:t>
            </a:r>
          </a:p>
          <a:p>
            <a:pPr lvl="1"/>
            <a:r>
              <a:rPr lang="sv-SE" sz="2800" dirty="0"/>
              <a:t>Is it </a:t>
            </a:r>
            <a:r>
              <a:rPr lang="sv-SE" sz="2800" dirty="0" err="1"/>
              <a:t>likely</a:t>
            </a:r>
            <a:r>
              <a:rPr lang="sv-SE" sz="2800" dirty="0"/>
              <a:t> to </a:t>
            </a:r>
            <a:r>
              <a:rPr lang="sv-SE" sz="2800" dirty="0" err="1"/>
              <a:t>change</a:t>
            </a:r>
            <a:r>
              <a:rPr lang="sv-SE" sz="2800" dirty="0"/>
              <a:t> </a:t>
            </a:r>
            <a:r>
              <a:rPr lang="sv-SE" sz="2800" dirty="0" err="1"/>
              <a:t>with</a:t>
            </a:r>
            <a:r>
              <a:rPr lang="sv-SE" sz="2800" dirty="0"/>
              <a:t> the addition </a:t>
            </a:r>
            <a:r>
              <a:rPr lang="sv-SE" sz="2800" dirty="0" err="1"/>
              <a:t>of</a:t>
            </a:r>
            <a:r>
              <a:rPr lang="sv-SE" sz="2800" dirty="0"/>
              <a:t> new data?</a:t>
            </a:r>
          </a:p>
          <a:p>
            <a:pPr lvl="1"/>
            <a:r>
              <a:rPr lang="sv-SE" sz="2800" dirty="0"/>
              <a:t>Do </a:t>
            </a:r>
            <a:r>
              <a:rPr lang="sv-SE" sz="2800" dirty="0" err="1"/>
              <a:t>you</a:t>
            </a:r>
            <a:r>
              <a:rPr lang="sv-SE" sz="2800" dirty="0"/>
              <a:t> get the same </a:t>
            </a:r>
            <a:r>
              <a:rPr lang="sv-SE" sz="2800" dirty="0" err="1"/>
              <a:t>result</a:t>
            </a:r>
            <a:r>
              <a:rPr lang="sv-SE" sz="2800" dirty="0"/>
              <a:t> </a:t>
            </a:r>
            <a:r>
              <a:rPr lang="sv-SE" sz="2800" dirty="0" err="1"/>
              <a:t>with</a:t>
            </a:r>
            <a:r>
              <a:rPr lang="sv-SE" sz="2800" dirty="0"/>
              <a:t> different </a:t>
            </a:r>
            <a:r>
              <a:rPr lang="sv-SE" sz="2800" dirty="0" err="1"/>
              <a:t>analysis</a:t>
            </a:r>
            <a:r>
              <a:rPr lang="sv-SE" sz="2800" dirty="0"/>
              <a:t> </a:t>
            </a:r>
            <a:r>
              <a:rPr lang="sv-SE" sz="2800" dirty="0" err="1"/>
              <a:t>methods</a:t>
            </a:r>
            <a:r>
              <a:rPr lang="sv-SE" sz="2800" dirty="0"/>
              <a:t>?</a:t>
            </a:r>
            <a:endParaRPr lang="en-US" sz="2800" dirty="0"/>
          </a:p>
        </p:txBody>
      </p:sp>
    </p:spTree>
    <p:extLst>
      <p:ext uri="{BB962C8B-B14F-4D97-AF65-F5344CB8AC3E}">
        <p14:creationId xmlns:p14="http://schemas.microsoft.com/office/powerpoint/2010/main" val="295369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2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2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6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a:xfrm>
            <a:off x="692151" y="304800"/>
            <a:ext cx="10928349" cy="1333500"/>
          </a:xfrm>
          <a:noFill/>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nchor="ctr">
            <a:normAutofit/>
          </a:bodyPr>
          <a:lstStyle/>
          <a:p>
            <a:r>
              <a:rPr lang="en-US"/>
              <a:t>Assessing phylogenetic hypotheses - Support</a:t>
            </a:r>
          </a:p>
        </p:txBody>
      </p:sp>
      <p:sp>
        <p:nvSpPr>
          <p:cNvPr id="288771" name="Rectangle 3"/>
          <p:cNvSpPr>
            <a:spLocks noGrp="1" noChangeArrowheads="1"/>
          </p:cNvSpPr>
          <p:nvPr>
            <p:ph idx="1"/>
          </p:nvPr>
        </p:nvSpPr>
        <p:spPr>
          <a:xfrm>
            <a:off x="383118" y="2564904"/>
            <a:ext cx="11358033" cy="3778746"/>
          </a:xfrm>
          <a:noFill/>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normAutofit/>
          </a:bodyPr>
          <a:lstStyle/>
          <a:p>
            <a:r>
              <a:rPr lang="en-US" sz="3200" dirty="0"/>
              <a:t>Several methods provide some measure of the strength of support for tree nodes</a:t>
            </a:r>
          </a:p>
          <a:p>
            <a:pPr lvl="1"/>
            <a:r>
              <a:rPr lang="en-US" sz="2800" dirty="0"/>
              <a:t>Nodal or branch support</a:t>
            </a:r>
          </a:p>
          <a:p>
            <a:r>
              <a:rPr lang="en-US" sz="3200" dirty="0"/>
              <a:t>These methods include:</a:t>
            </a:r>
          </a:p>
          <a:p>
            <a:pPr lvl="1"/>
            <a:r>
              <a:rPr lang="en-US" sz="2400" dirty="0"/>
              <a:t>Character resampling methods – bootstrap and jackknife</a:t>
            </a:r>
          </a:p>
          <a:p>
            <a:pPr lvl="1"/>
            <a:r>
              <a:rPr lang="en-US" sz="2400" dirty="0"/>
              <a:t>Posterior probability in Bayesian analysis</a:t>
            </a:r>
          </a:p>
        </p:txBody>
      </p:sp>
    </p:spTree>
    <p:extLst>
      <p:ext uri="{BB962C8B-B14F-4D97-AF65-F5344CB8AC3E}">
        <p14:creationId xmlns:p14="http://schemas.microsoft.com/office/powerpoint/2010/main" val="353403407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a:xfrm>
            <a:off x="609600" y="277814"/>
            <a:ext cx="10972800" cy="630237"/>
          </a:xfrm>
          <a:noFill/>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nchor="ctr">
            <a:normAutofit fontScale="90000"/>
          </a:bodyPr>
          <a:lstStyle/>
          <a:p>
            <a:r>
              <a:rPr lang="en-US"/>
              <a:t>Bootstrapping</a:t>
            </a:r>
          </a:p>
        </p:txBody>
      </p:sp>
      <p:sp>
        <p:nvSpPr>
          <p:cNvPr id="290819" name="Rectangle 3"/>
          <p:cNvSpPr>
            <a:spLocks noGrp="1" noChangeArrowheads="1"/>
          </p:cNvSpPr>
          <p:nvPr>
            <p:ph idx="1"/>
          </p:nvPr>
        </p:nvSpPr>
        <p:spPr>
          <a:xfrm>
            <a:off x="721784" y="1978702"/>
            <a:ext cx="6023790" cy="3545798"/>
          </a:xfrm>
          <a:noFill/>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normAutofit/>
          </a:bodyPr>
          <a:lstStyle/>
          <a:p>
            <a:r>
              <a:rPr lang="en-US" sz="2800" dirty="0"/>
              <a:t>Statistical technique that uses </a:t>
            </a:r>
            <a:r>
              <a:rPr lang="en-US" sz="2800" dirty="0">
                <a:solidFill>
                  <a:srgbClr val="0000FF"/>
                </a:solidFill>
              </a:rPr>
              <a:t>random resampling</a:t>
            </a:r>
            <a:r>
              <a:rPr lang="en-US" sz="2800" dirty="0">
                <a:solidFill>
                  <a:srgbClr val="3366FF"/>
                </a:solidFill>
              </a:rPr>
              <a:t> </a:t>
            </a:r>
            <a:r>
              <a:rPr lang="en-US" sz="2800" dirty="0"/>
              <a:t>of data to determine sampling error or confidence intervals for some estimated parameter</a:t>
            </a:r>
          </a:p>
          <a:p>
            <a:r>
              <a:rPr lang="en-US" sz="2800" dirty="0"/>
              <a:t>Introduced into phylogenetics by </a:t>
            </a:r>
            <a:r>
              <a:rPr lang="en-US" sz="2800" dirty="0" err="1"/>
              <a:t>Felsenstein</a:t>
            </a:r>
            <a:r>
              <a:rPr lang="en-US" sz="2800" dirty="0"/>
              <a:t> (1985)</a:t>
            </a:r>
          </a:p>
        </p:txBody>
      </p:sp>
      <p:pic>
        <p:nvPicPr>
          <p:cNvPr id="290820"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300" y="1663700"/>
            <a:ext cx="4334933" cy="396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9049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527051" y="260350"/>
            <a:ext cx="9211733" cy="649288"/>
          </a:xfrm>
          <a:noFill/>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nchor="ctr">
            <a:normAutofit fontScale="90000"/>
          </a:bodyPr>
          <a:lstStyle/>
          <a:p>
            <a:r>
              <a:rPr lang="en-US"/>
              <a:t>Bootstrapping phylogenies</a:t>
            </a:r>
          </a:p>
        </p:txBody>
      </p:sp>
      <p:sp>
        <p:nvSpPr>
          <p:cNvPr id="292867" name="Rectangle 3"/>
          <p:cNvSpPr>
            <a:spLocks noGrp="1" noChangeArrowheads="1"/>
          </p:cNvSpPr>
          <p:nvPr>
            <p:ph idx="1"/>
          </p:nvPr>
        </p:nvSpPr>
        <p:spPr>
          <a:xfrm>
            <a:off x="624418" y="1701950"/>
            <a:ext cx="10648185" cy="4751387"/>
          </a:xfrm>
          <a:noFill/>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normAutofit/>
          </a:bodyPr>
          <a:lstStyle/>
          <a:p>
            <a:r>
              <a:rPr lang="en-US" dirty="0"/>
              <a:t>Characters are </a:t>
            </a:r>
            <a:r>
              <a:rPr lang="en-US" dirty="0">
                <a:solidFill>
                  <a:srgbClr val="0000FF"/>
                </a:solidFill>
              </a:rPr>
              <a:t>resampled with replacement </a:t>
            </a:r>
            <a:r>
              <a:rPr lang="en-US" dirty="0"/>
              <a:t>to create many bootstrap </a:t>
            </a:r>
            <a:r>
              <a:rPr lang="en-US" dirty="0" err="1"/>
              <a:t>pseudoreplicate</a:t>
            </a:r>
            <a:r>
              <a:rPr lang="en-US" dirty="0"/>
              <a:t> data sets</a:t>
            </a:r>
          </a:p>
          <a:p>
            <a:pPr lvl="1"/>
            <a:r>
              <a:rPr lang="en-US" dirty="0"/>
              <a:t>Often 1000 </a:t>
            </a:r>
            <a:r>
              <a:rPr lang="en-US" dirty="0" err="1"/>
              <a:t>pseudoreplicates</a:t>
            </a:r>
            <a:r>
              <a:rPr lang="en-US" dirty="0"/>
              <a:t> done</a:t>
            </a:r>
          </a:p>
          <a:p>
            <a:r>
              <a:rPr lang="en-US" dirty="0"/>
              <a:t>Each bootstrap data set is </a:t>
            </a:r>
            <a:r>
              <a:rPr lang="en-US" dirty="0" err="1"/>
              <a:t>analysed</a:t>
            </a:r>
            <a:endParaRPr lang="en-US" dirty="0"/>
          </a:p>
          <a:p>
            <a:r>
              <a:rPr lang="en-US" dirty="0"/>
              <a:t>Agreement among the resulting trees is summarized with a majority-rule consensus tree</a:t>
            </a:r>
          </a:p>
          <a:p>
            <a:r>
              <a:rPr lang="en-US" dirty="0"/>
              <a:t>Frequencies of occurrence of groups, </a:t>
            </a:r>
            <a:r>
              <a:rPr lang="en-US" dirty="0">
                <a:solidFill>
                  <a:srgbClr val="0000FF"/>
                </a:solidFill>
              </a:rPr>
              <a:t>bootstrap proportions (BPs)</a:t>
            </a:r>
            <a:r>
              <a:rPr lang="en-US" dirty="0"/>
              <a:t>, are a measure of support for those groups</a:t>
            </a:r>
          </a:p>
        </p:txBody>
      </p:sp>
    </p:spTree>
    <p:extLst>
      <p:ext uri="{BB962C8B-B14F-4D97-AF65-F5344CB8AC3E}">
        <p14:creationId xmlns:p14="http://schemas.microsoft.com/office/powerpoint/2010/main" val="2921361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2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286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286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286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2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ChangeArrowheads="1"/>
          </p:cNvSpPr>
          <p:nvPr>
            <p:ph type="title"/>
          </p:nvPr>
        </p:nvSpPr>
        <p:spPr>
          <a:xfrm>
            <a:off x="527381" y="0"/>
            <a:ext cx="10972800" cy="1143000"/>
          </a:xfrm>
        </p:spPr>
        <p:txBody>
          <a:bodyPr>
            <a:normAutofit/>
          </a:bodyPr>
          <a:lstStyle/>
          <a:p>
            <a:r>
              <a:rPr lang="sv-SE" dirty="0" err="1"/>
              <a:t>Bootstrap</a:t>
            </a:r>
            <a:endParaRPr lang="en-GB" dirty="0"/>
          </a:p>
        </p:txBody>
      </p:sp>
      <p:sp>
        <p:nvSpPr>
          <p:cNvPr id="3" name="Rectangle 2"/>
          <p:cNvSpPr/>
          <p:nvPr/>
        </p:nvSpPr>
        <p:spPr>
          <a:xfrm>
            <a:off x="7248128" y="5085185"/>
            <a:ext cx="4943872" cy="923330"/>
          </a:xfrm>
          <a:prstGeom prst="rect">
            <a:avLst/>
          </a:prstGeom>
        </p:spPr>
        <p:txBody>
          <a:bodyPr wrap="square">
            <a:spAutoFit/>
          </a:bodyPr>
          <a:lstStyle/>
          <a:p>
            <a:r>
              <a:rPr lang="en-US" b="1" dirty="0">
                <a:solidFill>
                  <a:srgbClr val="0000FF"/>
                </a:solidFill>
              </a:rPr>
              <a:t>Bootstrapping doesn’t really assess the accuracy of a tree, it only indicates the consistency of the data</a:t>
            </a:r>
          </a:p>
        </p:txBody>
      </p:sp>
      <p:sp>
        <p:nvSpPr>
          <p:cNvPr id="6" name="Rectangle 2"/>
          <p:cNvSpPr>
            <a:spLocks noChangeArrowheads="1"/>
          </p:cNvSpPr>
          <p:nvPr/>
        </p:nvSpPr>
        <p:spPr bwMode="auto">
          <a:xfrm>
            <a:off x="2705568" y="1052736"/>
            <a:ext cx="1299234" cy="11419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55575" tIns="77788" rIns="155575" bIns="77788">
            <a:spAutoFit/>
          </a:bodyPr>
          <a:lstStyle/>
          <a:p>
            <a:pPr defTabSz="2579688" eaLnBrk="0" hangingPunct="0"/>
            <a:r>
              <a:rPr lang="en-US" sz="1600" b="1" dirty="0">
                <a:latin typeface="Courier New" pitchFamily="49" charset="0"/>
              </a:rPr>
              <a:t>1 </a:t>
            </a:r>
            <a:r>
              <a:rPr lang="en-US" sz="1600" b="1" dirty="0">
                <a:solidFill>
                  <a:srgbClr val="3366FF"/>
                </a:solidFill>
                <a:latin typeface="Courier New" pitchFamily="49" charset="0"/>
              </a:rPr>
              <a:t>C</a:t>
            </a:r>
            <a:r>
              <a:rPr lang="en-US" sz="1600" b="1" dirty="0">
                <a:solidFill>
                  <a:srgbClr val="008000"/>
                </a:solidFill>
                <a:latin typeface="Courier New" pitchFamily="49" charset="0"/>
              </a:rPr>
              <a:t>G</a:t>
            </a:r>
            <a:r>
              <a:rPr lang="en-US" sz="1600" b="1" dirty="0">
                <a:solidFill>
                  <a:srgbClr val="FF6600"/>
                </a:solidFill>
                <a:latin typeface="Courier New" pitchFamily="49" charset="0"/>
              </a:rPr>
              <a:t>A</a:t>
            </a:r>
            <a:r>
              <a:rPr lang="en-US" sz="1600" b="1" dirty="0">
                <a:solidFill>
                  <a:srgbClr val="9933FF"/>
                </a:solidFill>
                <a:latin typeface="Courier New" pitchFamily="49" charset="0"/>
              </a:rPr>
              <a:t>G</a:t>
            </a:r>
            <a:r>
              <a:rPr lang="en-US" sz="1600" b="1" dirty="0">
                <a:solidFill>
                  <a:srgbClr val="FFD400"/>
                </a:solidFill>
                <a:latin typeface="Courier New" pitchFamily="49" charset="0"/>
              </a:rPr>
              <a:t>A</a:t>
            </a:r>
            <a:r>
              <a:rPr lang="en-US" sz="1600" b="1" dirty="0">
                <a:solidFill>
                  <a:srgbClr val="33CC33"/>
                </a:solidFill>
                <a:latin typeface="Courier New" pitchFamily="49" charset="0"/>
              </a:rPr>
              <a:t>C</a:t>
            </a:r>
          </a:p>
          <a:p>
            <a:pPr defTabSz="2579688" eaLnBrk="0" hangingPunct="0"/>
            <a:r>
              <a:rPr lang="en-US" sz="1600" b="1" dirty="0">
                <a:latin typeface="Courier New" pitchFamily="49" charset="0"/>
              </a:rPr>
              <a:t>2 </a:t>
            </a:r>
            <a:r>
              <a:rPr lang="en-US" sz="1600" b="1" dirty="0">
                <a:solidFill>
                  <a:srgbClr val="3366FF"/>
                </a:solidFill>
                <a:latin typeface="Courier New" pitchFamily="49" charset="0"/>
              </a:rPr>
              <a:t>A</a:t>
            </a:r>
            <a:r>
              <a:rPr lang="en-US" sz="1600" b="1" dirty="0">
                <a:solidFill>
                  <a:srgbClr val="008000"/>
                </a:solidFill>
                <a:latin typeface="Courier New" pitchFamily="49" charset="0"/>
              </a:rPr>
              <a:t>G</a:t>
            </a:r>
            <a:r>
              <a:rPr lang="en-US" sz="1600" b="1" dirty="0">
                <a:solidFill>
                  <a:srgbClr val="FF6600"/>
                </a:solidFill>
                <a:latin typeface="Courier New" pitchFamily="49" charset="0"/>
              </a:rPr>
              <a:t>C</a:t>
            </a:r>
            <a:r>
              <a:rPr lang="en-US" sz="1600" b="1" dirty="0">
                <a:solidFill>
                  <a:srgbClr val="9933FF"/>
                </a:solidFill>
                <a:latin typeface="Courier New" pitchFamily="49" charset="0"/>
              </a:rPr>
              <a:t>G</a:t>
            </a:r>
            <a:r>
              <a:rPr lang="en-US" sz="1600" b="1" dirty="0">
                <a:solidFill>
                  <a:srgbClr val="FFD400"/>
                </a:solidFill>
                <a:latin typeface="Courier New" pitchFamily="49" charset="0"/>
              </a:rPr>
              <a:t>A</a:t>
            </a:r>
            <a:r>
              <a:rPr lang="en-US" sz="1600" b="1" dirty="0">
                <a:solidFill>
                  <a:srgbClr val="33CC33"/>
                </a:solidFill>
                <a:latin typeface="Courier New" pitchFamily="49" charset="0"/>
              </a:rPr>
              <a:t>C</a:t>
            </a:r>
          </a:p>
          <a:p>
            <a:pPr defTabSz="2579688" eaLnBrk="0" hangingPunct="0"/>
            <a:r>
              <a:rPr lang="en-US" sz="1600" b="1" dirty="0">
                <a:latin typeface="Courier New" pitchFamily="49" charset="0"/>
              </a:rPr>
              <a:t>3 </a:t>
            </a:r>
            <a:r>
              <a:rPr lang="en-US" sz="1600" b="1" dirty="0">
                <a:solidFill>
                  <a:srgbClr val="3366FF"/>
                </a:solidFill>
                <a:latin typeface="Courier New" pitchFamily="49" charset="0"/>
              </a:rPr>
              <a:t>A</a:t>
            </a:r>
            <a:r>
              <a:rPr lang="en-US" sz="1600" b="1" dirty="0">
                <a:solidFill>
                  <a:srgbClr val="008000"/>
                </a:solidFill>
                <a:latin typeface="Courier New" pitchFamily="49" charset="0"/>
              </a:rPr>
              <a:t>G</a:t>
            </a:r>
            <a:r>
              <a:rPr lang="en-US" sz="1600" b="1" dirty="0">
                <a:solidFill>
                  <a:srgbClr val="FF6600"/>
                </a:solidFill>
                <a:latin typeface="Courier New" pitchFamily="49" charset="0"/>
              </a:rPr>
              <a:t>A</a:t>
            </a:r>
            <a:r>
              <a:rPr lang="en-US" sz="1600" b="1" dirty="0">
                <a:solidFill>
                  <a:srgbClr val="9933FF"/>
                </a:solidFill>
                <a:latin typeface="Courier New" pitchFamily="49" charset="0"/>
              </a:rPr>
              <a:t>T</a:t>
            </a:r>
            <a:r>
              <a:rPr lang="en-US" sz="1600" b="1" dirty="0">
                <a:solidFill>
                  <a:srgbClr val="FFD400"/>
                </a:solidFill>
                <a:latin typeface="Courier New" pitchFamily="49" charset="0"/>
              </a:rPr>
              <a:t>T</a:t>
            </a:r>
            <a:r>
              <a:rPr lang="en-US" sz="1600" b="1" dirty="0">
                <a:solidFill>
                  <a:srgbClr val="33CC33"/>
                </a:solidFill>
                <a:latin typeface="Courier New" pitchFamily="49" charset="0"/>
              </a:rPr>
              <a:t>C</a:t>
            </a:r>
          </a:p>
          <a:p>
            <a:pPr defTabSz="2579688" eaLnBrk="0" hangingPunct="0"/>
            <a:r>
              <a:rPr lang="en-US" sz="1600" b="1" dirty="0">
                <a:latin typeface="Courier New" pitchFamily="49" charset="0"/>
              </a:rPr>
              <a:t>4 </a:t>
            </a:r>
            <a:r>
              <a:rPr lang="en-US" sz="1600" b="1" dirty="0">
                <a:solidFill>
                  <a:srgbClr val="3366FF"/>
                </a:solidFill>
                <a:latin typeface="Courier New" pitchFamily="49" charset="0"/>
              </a:rPr>
              <a:t>G</a:t>
            </a:r>
            <a:r>
              <a:rPr lang="en-US" sz="1600" b="1" dirty="0">
                <a:solidFill>
                  <a:srgbClr val="008000"/>
                </a:solidFill>
                <a:latin typeface="Courier New" pitchFamily="49" charset="0"/>
              </a:rPr>
              <a:t>G</a:t>
            </a:r>
            <a:r>
              <a:rPr lang="en-US" sz="1600" b="1" dirty="0">
                <a:solidFill>
                  <a:srgbClr val="FF6600"/>
                </a:solidFill>
                <a:latin typeface="Courier New" pitchFamily="49" charset="0"/>
              </a:rPr>
              <a:t>A</a:t>
            </a:r>
            <a:r>
              <a:rPr lang="en-US" sz="1600" b="1" dirty="0">
                <a:solidFill>
                  <a:srgbClr val="9933FF"/>
                </a:solidFill>
                <a:latin typeface="Courier New" pitchFamily="49" charset="0"/>
              </a:rPr>
              <a:t>T</a:t>
            </a:r>
            <a:r>
              <a:rPr lang="en-US" sz="1600" b="1" dirty="0">
                <a:solidFill>
                  <a:srgbClr val="FFD400"/>
                </a:solidFill>
                <a:latin typeface="Courier New" pitchFamily="49" charset="0"/>
              </a:rPr>
              <a:t>A</a:t>
            </a:r>
            <a:r>
              <a:rPr lang="en-US" sz="1600" b="1" dirty="0">
                <a:solidFill>
                  <a:srgbClr val="000000"/>
                </a:solidFill>
                <a:latin typeface="Courier New" pitchFamily="49" charset="0"/>
              </a:rPr>
              <a:t>G</a:t>
            </a:r>
          </a:p>
        </p:txBody>
      </p:sp>
      <p:sp>
        <p:nvSpPr>
          <p:cNvPr id="7" name="Line 8"/>
          <p:cNvSpPr>
            <a:spLocks noChangeShapeType="1"/>
          </p:cNvSpPr>
          <p:nvPr/>
        </p:nvSpPr>
        <p:spPr bwMode="auto">
          <a:xfrm flipV="1">
            <a:off x="4467289" y="1617761"/>
            <a:ext cx="333243"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9" name="Rectangle 14"/>
          <p:cNvSpPr>
            <a:spLocks noChangeArrowheads="1"/>
          </p:cNvSpPr>
          <p:nvPr/>
        </p:nvSpPr>
        <p:spPr bwMode="auto">
          <a:xfrm>
            <a:off x="6237736" y="908721"/>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1</a:t>
            </a:r>
          </a:p>
        </p:txBody>
      </p:sp>
      <p:sp>
        <p:nvSpPr>
          <p:cNvPr id="10" name="Rectangle 15"/>
          <p:cNvSpPr>
            <a:spLocks noChangeArrowheads="1"/>
          </p:cNvSpPr>
          <p:nvPr/>
        </p:nvSpPr>
        <p:spPr bwMode="auto">
          <a:xfrm>
            <a:off x="6240693" y="1268761"/>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2</a:t>
            </a:r>
          </a:p>
        </p:txBody>
      </p:sp>
      <p:sp>
        <p:nvSpPr>
          <p:cNvPr id="11" name="Rectangle 16"/>
          <p:cNvSpPr>
            <a:spLocks noChangeArrowheads="1"/>
          </p:cNvSpPr>
          <p:nvPr/>
        </p:nvSpPr>
        <p:spPr bwMode="auto">
          <a:xfrm>
            <a:off x="6240693" y="1556793"/>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3</a:t>
            </a:r>
          </a:p>
        </p:txBody>
      </p:sp>
      <p:sp>
        <p:nvSpPr>
          <p:cNvPr id="12" name="Rectangle 17"/>
          <p:cNvSpPr>
            <a:spLocks noChangeArrowheads="1"/>
          </p:cNvSpPr>
          <p:nvPr/>
        </p:nvSpPr>
        <p:spPr bwMode="auto">
          <a:xfrm>
            <a:off x="6240693" y="1916833"/>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4</a:t>
            </a:r>
          </a:p>
        </p:txBody>
      </p:sp>
      <p:sp>
        <p:nvSpPr>
          <p:cNvPr id="16" name="Line 9"/>
          <p:cNvSpPr>
            <a:spLocks noChangeShapeType="1"/>
          </p:cNvSpPr>
          <p:nvPr/>
        </p:nvSpPr>
        <p:spPr bwMode="auto">
          <a:xfrm>
            <a:off x="4792065" y="1303413"/>
            <a:ext cx="0" cy="648072"/>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27" name="Rectangle 2"/>
          <p:cNvSpPr>
            <a:spLocks noChangeArrowheads="1"/>
          </p:cNvSpPr>
          <p:nvPr/>
        </p:nvSpPr>
        <p:spPr bwMode="auto">
          <a:xfrm>
            <a:off x="2705568" y="2348880"/>
            <a:ext cx="1301638" cy="11419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55575" tIns="77788" rIns="155575" bIns="77788">
            <a:spAutoFit/>
          </a:bodyPr>
          <a:lstStyle/>
          <a:p>
            <a:pPr defTabSz="2579688" eaLnBrk="0" hangingPunct="0"/>
            <a:r>
              <a:rPr lang="en-US" sz="1600" b="1" dirty="0">
                <a:latin typeface="Courier New" pitchFamily="49" charset="0"/>
              </a:rPr>
              <a:t>1 </a:t>
            </a:r>
            <a:r>
              <a:rPr lang="en-US" sz="1600" b="1" dirty="0">
                <a:solidFill>
                  <a:srgbClr val="3366FF"/>
                </a:solidFill>
                <a:latin typeface="Courier New" pitchFamily="49" charset="0"/>
              </a:rPr>
              <a:t>C</a:t>
            </a:r>
            <a:r>
              <a:rPr lang="en-US" sz="1600" b="1" dirty="0">
                <a:solidFill>
                  <a:srgbClr val="008000"/>
                </a:solidFill>
                <a:latin typeface="Courier New" pitchFamily="49" charset="0"/>
              </a:rPr>
              <a:t>G</a:t>
            </a:r>
            <a:r>
              <a:rPr lang="en-US" sz="1600" b="1" dirty="0">
                <a:solidFill>
                  <a:srgbClr val="FFD400"/>
                </a:solidFill>
                <a:latin typeface="Courier New" pitchFamily="49" charset="0"/>
              </a:rPr>
              <a:t>A</a:t>
            </a:r>
            <a:r>
              <a:rPr lang="en-US" sz="1600" b="1" dirty="0">
                <a:solidFill>
                  <a:srgbClr val="9933FF"/>
                </a:solidFill>
                <a:latin typeface="Courier New" pitchFamily="49" charset="0"/>
              </a:rPr>
              <a:t>G</a:t>
            </a:r>
            <a:r>
              <a:rPr lang="en-US" sz="1600" b="1" dirty="0">
                <a:solidFill>
                  <a:srgbClr val="FFD400"/>
                </a:solidFill>
                <a:latin typeface="Courier New" pitchFamily="49" charset="0"/>
              </a:rPr>
              <a:t>AA</a:t>
            </a:r>
          </a:p>
          <a:p>
            <a:pPr defTabSz="2579688" eaLnBrk="0" hangingPunct="0"/>
            <a:r>
              <a:rPr lang="en-US" sz="1600" b="1" dirty="0">
                <a:latin typeface="Courier New" pitchFamily="49" charset="0"/>
              </a:rPr>
              <a:t>2 </a:t>
            </a:r>
            <a:r>
              <a:rPr lang="en-US" sz="1600" b="1" dirty="0">
                <a:solidFill>
                  <a:srgbClr val="3366FF"/>
                </a:solidFill>
                <a:latin typeface="Courier New" pitchFamily="49" charset="0"/>
              </a:rPr>
              <a:t>A</a:t>
            </a:r>
            <a:r>
              <a:rPr lang="en-US" sz="1600" b="1" dirty="0">
                <a:solidFill>
                  <a:srgbClr val="008000"/>
                </a:solidFill>
                <a:latin typeface="Courier New" pitchFamily="49" charset="0"/>
              </a:rPr>
              <a:t>G</a:t>
            </a:r>
            <a:r>
              <a:rPr lang="en-US" sz="1600" b="1" dirty="0">
                <a:solidFill>
                  <a:srgbClr val="FFD400"/>
                </a:solidFill>
                <a:latin typeface="Courier New" pitchFamily="49" charset="0"/>
              </a:rPr>
              <a:t>A</a:t>
            </a:r>
            <a:r>
              <a:rPr lang="en-US" sz="1600" b="1" dirty="0">
                <a:solidFill>
                  <a:srgbClr val="9933FF"/>
                </a:solidFill>
                <a:latin typeface="Courier New" pitchFamily="49" charset="0"/>
              </a:rPr>
              <a:t>G</a:t>
            </a:r>
            <a:r>
              <a:rPr lang="en-US" sz="1600" b="1" dirty="0">
                <a:solidFill>
                  <a:srgbClr val="FFD400"/>
                </a:solidFill>
                <a:latin typeface="Courier New" pitchFamily="49" charset="0"/>
              </a:rPr>
              <a:t>AA</a:t>
            </a:r>
          </a:p>
          <a:p>
            <a:pPr defTabSz="2579688" eaLnBrk="0" hangingPunct="0"/>
            <a:r>
              <a:rPr lang="en-US" sz="1600" b="1" dirty="0">
                <a:latin typeface="Courier New" pitchFamily="49" charset="0"/>
              </a:rPr>
              <a:t>3 </a:t>
            </a:r>
            <a:r>
              <a:rPr lang="en-US" sz="1600" b="1" dirty="0">
                <a:solidFill>
                  <a:srgbClr val="3366FF"/>
                </a:solidFill>
                <a:latin typeface="Courier New" pitchFamily="49" charset="0"/>
              </a:rPr>
              <a:t>A</a:t>
            </a:r>
            <a:r>
              <a:rPr lang="en-US" sz="1600" b="1" dirty="0">
                <a:solidFill>
                  <a:srgbClr val="008000"/>
                </a:solidFill>
                <a:latin typeface="Courier New" pitchFamily="49" charset="0"/>
              </a:rPr>
              <a:t>G</a:t>
            </a:r>
            <a:r>
              <a:rPr lang="en-US" sz="1600" b="1" dirty="0">
                <a:solidFill>
                  <a:srgbClr val="FFD400"/>
                </a:solidFill>
                <a:latin typeface="Courier New" pitchFamily="49" charset="0"/>
              </a:rPr>
              <a:t>T</a:t>
            </a:r>
            <a:r>
              <a:rPr lang="en-US" sz="1600" b="1" dirty="0">
                <a:solidFill>
                  <a:srgbClr val="9933FF"/>
                </a:solidFill>
                <a:latin typeface="Courier New" pitchFamily="49" charset="0"/>
              </a:rPr>
              <a:t>T</a:t>
            </a:r>
            <a:r>
              <a:rPr lang="en-US" sz="1600" b="1" dirty="0">
                <a:solidFill>
                  <a:srgbClr val="FFD400"/>
                </a:solidFill>
                <a:latin typeface="Courier New" pitchFamily="49" charset="0"/>
              </a:rPr>
              <a:t>TT</a:t>
            </a:r>
          </a:p>
          <a:p>
            <a:pPr defTabSz="2579688" eaLnBrk="0" hangingPunct="0"/>
            <a:r>
              <a:rPr lang="en-US" sz="1600" b="1" dirty="0">
                <a:latin typeface="Courier New" pitchFamily="49" charset="0"/>
              </a:rPr>
              <a:t>4 </a:t>
            </a:r>
            <a:r>
              <a:rPr lang="en-US" sz="1600" b="1" dirty="0">
                <a:solidFill>
                  <a:srgbClr val="3366FF"/>
                </a:solidFill>
                <a:latin typeface="Courier New" pitchFamily="49" charset="0"/>
              </a:rPr>
              <a:t>G</a:t>
            </a:r>
            <a:r>
              <a:rPr lang="en-US" sz="1600" b="1" dirty="0">
                <a:solidFill>
                  <a:srgbClr val="008000"/>
                </a:solidFill>
                <a:latin typeface="Courier New" pitchFamily="49" charset="0"/>
              </a:rPr>
              <a:t>G</a:t>
            </a:r>
            <a:r>
              <a:rPr lang="en-US" sz="1600" b="1" dirty="0">
                <a:solidFill>
                  <a:srgbClr val="FFD400"/>
                </a:solidFill>
                <a:latin typeface="Courier New" pitchFamily="49" charset="0"/>
              </a:rPr>
              <a:t>A</a:t>
            </a:r>
            <a:r>
              <a:rPr lang="en-US" sz="1600" b="1" dirty="0">
                <a:solidFill>
                  <a:srgbClr val="9933FF"/>
                </a:solidFill>
                <a:latin typeface="Courier New" pitchFamily="49" charset="0"/>
              </a:rPr>
              <a:t>T</a:t>
            </a:r>
            <a:r>
              <a:rPr lang="en-US" sz="1600" b="1" dirty="0">
                <a:solidFill>
                  <a:srgbClr val="FFD400"/>
                </a:solidFill>
                <a:latin typeface="Courier New" pitchFamily="49" charset="0"/>
              </a:rPr>
              <a:t>AA</a:t>
            </a:r>
          </a:p>
        </p:txBody>
      </p:sp>
      <p:sp>
        <p:nvSpPr>
          <p:cNvPr id="28" name="Rectangle 2"/>
          <p:cNvSpPr>
            <a:spLocks noChangeArrowheads="1"/>
          </p:cNvSpPr>
          <p:nvPr/>
        </p:nvSpPr>
        <p:spPr bwMode="auto">
          <a:xfrm>
            <a:off x="2705568" y="3630172"/>
            <a:ext cx="1299234" cy="11419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155575" tIns="77788" rIns="155575" bIns="77788">
            <a:spAutoFit/>
          </a:bodyPr>
          <a:lstStyle/>
          <a:p>
            <a:pPr defTabSz="2579688" eaLnBrk="0" hangingPunct="0"/>
            <a:r>
              <a:rPr lang="en-US" sz="1600" b="1" dirty="0">
                <a:latin typeface="Courier New" pitchFamily="49" charset="0"/>
              </a:rPr>
              <a:t>1 </a:t>
            </a:r>
            <a:r>
              <a:rPr lang="en-US" sz="1600" b="1" dirty="0">
                <a:solidFill>
                  <a:srgbClr val="FFD400"/>
                </a:solidFill>
                <a:latin typeface="Courier New" pitchFamily="49" charset="0"/>
              </a:rPr>
              <a:t>A</a:t>
            </a:r>
            <a:r>
              <a:rPr lang="en-US" sz="1600" b="1" dirty="0">
                <a:solidFill>
                  <a:srgbClr val="008000"/>
                </a:solidFill>
                <a:latin typeface="Courier New" pitchFamily="49" charset="0"/>
              </a:rPr>
              <a:t>G</a:t>
            </a:r>
            <a:r>
              <a:rPr lang="en-US" sz="1600" b="1" dirty="0">
                <a:solidFill>
                  <a:srgbClr val="FF6600"/>
                </a:solidFill>
                <a:latin typeface="Courier New" pitchFamily="49" charset="0"/>
              </a:rPr>
              <a:t>A</a:t>
            </a:r>
            <a:r>
              <a:rPr lang="en-US" sz="1600" b="1" dirty="0">
                <a:solidFill>
                  <a:srgbClr val="9933FF"/>
                </a:solidFill>
                <a:latin typeface="Courier New" pitchFamily="49" charset="0"/>
              </a:rPr>
              <a:t>G</a:t>
            </a:r>
            <a:r>
              <a:rPr lang="en-US" sz="1600" b="1" dirty="0">
                <a:solidFill>
                  <a:srgbClr val="FF6600"/>
                </a:solidFill>
                <a:latin typeface="Courier New" pitchFamily="49" charset="0"/>
              </a:rPr>
              <a:t>A</a:t>
            </a:r>
            <a:r>
              <a:rPr lang="en-US" sz="1600" b="1" dirty="0">
                <a:solidFill>
                  <a:srgbClr val="33CC33"/>
                </a:solidFill>
                <a:latin typeface="Courier New" pitchFamily="49" charset="0"/>
              </a:rPr>
              <a:t>C</a:t>
            </a:r>
          </a:p>
          <a:p>
            <a:pPr defTabSz="2579688" eaLnBrk="0" hangingPunct="0"/>
            <a:r>
              <a:rPr lang="en-US" sz="1600" b="1" dirty="0">
                <a:latin typeface="Courier New" pitchFamily="49" charset="0"/>
              </a:rPr>
              <a:t>2 </a:t>
            </a:r>
            <a:r>
              <a:rPr lang="en-US" sz="1600" b="1" dirty="0">
                <a:solidFill>
                  <a:srgbClr val="FFD400"/>
                </a:solidFill>
                <a:latin typeface="Courier New" pitchFamily="49" charset="0"/>
              </a:rPr>
              <a:t>A</a:t>
            </a:r>
            <a:r>
              <a:rPr lang="en-US" sz="1600" b="1" dirty="0">
                <a:solidFill>
                  <a:srgbClr val="008000"/>
                </a:solidFill>
                <a:latin typeface="Courier New" pitchFamily="49" charset="0"/>
              </a:rPr>
              <a:t>G</a:t>
            </a:r>
            <a:r>
              <a:rPr lang="en-US" sz="1600" b="1" dirty="0">
                <a:solidFill>
                  <a:srgbClr val="FF6600"/>
                </a:solidFill>
                <a:latin typeface="Courier New" pitchFamily="49" charset="0"/>
              </a:rPr>
              <a:t>C</a:t>
            </a:r>
            <a:r>
              <a:rPr lang="en-US" sz="1600" b="1" dirty="0">
                <a:solidFill>
                  <a:srgbClr val="9933FF"/>
                </a:solidFill>
                <a:latin typeface="Courier New" pitchFamily="49" charset="0"/>
              </a:rPr>
              <a:t>G</a:t>
            </a:r>
            <a:r>
              <a:rPr lang="en-US" sz="1600" b="1" dirty="0">
                <a:solidFill>
                  <a:srgbClr val="FF6600"/>
                </a:solidFill>
                <a:latin typeface="Courier New" pitchFamily="49" charset="0"/>
              </a:rPr>
              <a:t>C</a:t>
            </a:r>
            <a:r>
              <a:rPr lang="en-US" sz="1600" b="1" dirty="0">
                <a:solidFill>
                  <a:srgbClr val="33CC33"/>
                </a:solidFill>
                <a:latin typeface="Courier New" pitchFamily="49" charset="0"/>
              </a:rPr>
              <a:t>C</a:t>
            </a:r>
          </a:p>
          <a:p>
            <a:pPr defTabSz="2579688" eaLnBrk="0" hangingPunct="0"/>
            <a:r>
              <a:rPr lang="en-US" sz="1600" b="1" dirty="0">
                <a:latin typeface="Courier New" pitchFamily="49" charset="0"/>
              </a:rPr>
              <a:t>3 </a:t>
            </a:r>
            <a:r>
              <a:rPr lang="en-US" sz="1600" b="1" dirty="0">
                <a:solidFill>
                  <a:srgbClr val="FFD400"/>
                </a:solidFill>
                <a:latin typeface="Courier New" pitchFamily="49" charset="0"/>
              </a:rPr>
              <a:t>T</a:t>
            </a:r>
            <a:r>
              <a:rPr lang="en-US" sz="1600" b="1" dirty="0">
                <a:solidFill>
                  <a:srgbClr val="008000"/>
                </a:solidFill>
                <a:latin typeface="Courier New" pitchFamily="49" charset="0"/>
              </a:rPr>
              <a:t>G</a:t>
            </a:r>
            <a:r>
              <a:rPr lang="en-US" sz="1600" b="1" dirty="0">
                <a:solidFill>
                  <a:srgbClr val="FF6600"/>
                </a:solidFill>
                <a:latin typeface="Courier New" pitchFamily="49" charset="0"/>
              </a:rPr>
              <a:t>A</a:t>
            </a:r>
            <a:r>
              <a:rPr lang="en-US" sz="1600" b="1" dirty="0">
                <a:solidFill>
                  <a:srgbClr val="9933FF"/>
                </a:solidFill>
                <a:latin typeface="Courier New" pitchFamily="49" charset="0"/>
              </a:rPr>
              <a:t>T</a:t>
            </a:r>
            <a:r>
              <a:rPr lang="en-US" sz="1600" b="1" dirty="0">
                <a:solidFill>
                  <a:srgbClr val="FF6600"/>
                </a:solidFill>
                <a:latin typeface="Courier New" pitchFamily="49" charset="0"/>
              </a:rPr>
              <a:t>A</a:t>
            </a:r>
            <a:r>
              <a:rPr lang="en-US" sz="1600" b="1" dirty="0">
                <a:solidFill>
                  <a:srgbClr val="33CC33"/>
                </a:solidFill>
                <a:latin typeface="Courier New" pitchFamily="49" charset="0"/>
              </a:rPr>
              <a:t>C</a:t>
            </a:r>
          </a:p>
          <a:p>
            <a:pPr defTabSz="2579688" eaLnBrk="0" hangingPunct="0"/>
            <a:r>
              <a:rPr lang="en-US" sz="1600" b="1" dirty="0">
                <a:latin typeface="Courier New" pitchFamily="49" charset="0"/>
              </a:rPr>
              <a:t>4 </a:t>
            </a:r>
            <a:r>
              <a:rPr lang="en-US" sz="1600" b="1" dirty="0">
                <a:solidFill>
                  <a:srgbClr val="FFD400"/>
                </a:solidFill>
                <a:latin typeface="Courier New" pitchFamily="49" charset="0"/>
              </a:rPr>
              <a:t>A</a:t>
            </a:r>
            <a:r>
              <a:rPr lang="en-US" sz="1600" b="1" dirty="0">
                <a:solidFill>
                  <a:srgbClr val="008000"/>
                </a:solidFill>
                <a:latin typeface="Courier New" pitchFamily="49" charset="0"/>
              </a:rPr>
              <a:t>G</a:t>
            </a:r>
            <a:r>
              <a:rPr lang="en-US" sz="1600" b="1" dirty="0">
                <a:solidFill>
                  <a:srgbClr val="FF6600"/>
                </a:solidFill>
                <a:latin typeface="Courier New" pitchFamily="49" charset="0"/>
              </a:rPr>
              <a:t>A</a:t>
            </a:r>
            <a:r>
              <a:rPr lang="en-US" sz="1600" b="1" dirty="0">
                <a:solidFill>
                  <a:srgbClr val="9933FF"/>
                </a:solidFill>
                <a:latin typeface="Courier New" pitchFamily="49" charset="0"/>
              </a:rPr>
              <a:t>T</a:t>
            </a:r>
            <a:r>
              <a:rPr lang="en-US" sz="1600" b="1" dirty="0">
                <a:solidFill>
                  <a:srgbClr val="FF6600"/>
                </a:solidFill>
                <a:latin typeface="Courier New" pitchFamily="49" charset="0"/>
              </a:rPr>
              <a:t>A</a:t>
            </a:r>
            <a:r>
              <a:rPr lang="en-US" sz="1600" b="1" dirty="0">
                <a:latin typeface="Courier New" pitchFamily="49" charset="0"/>
              </a:rPr>
              <a:t>G</a:t>
            </a:r>
          </a:p>
        </p:txBody>
      </p:sp>
      <p:sp>
        <p:nvSpPr>
          <p:cNvPr id="29" name="Line 8"/>
          <p:cNvSpPr>
            <a:spLocks noChangeShapeType="1"/>
          </p:cNvSpPr>
          <p:nvPr/>
        </p:nvSpPr>
        <p:spPr bwMode="auto">
          <a:xfrm flipV="1">
            <a:off x="4767199" y="1285768"/>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30" name="Line 9"/>
          <p:cNvSpPr>
            <a:spLocks noChangeShapeType="1"/>
          </p:cNvSpPr>
          <p:nvPr/>
        </p:nvSpPr>
        <p:spPr bwMode="auto">
          <a:xfrm flipH="1">
            <a:off x="5559692" y="1119745"/>
            <a:ext cx="0" cy="345229"/>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31" name="Line 8"/>
          <p:cNvSpPr>
            <a:spLocks noChangeShapeType="1"/>
          </p:cNvSpPr>
          <p:nvPr/>
        </p:nvSpPr>
        <p:spPr bwMode="auto">
          <a:xfrm flipV="1">
            <a:off x="5532851" y="1104744"/>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32" name="Line 8"/>
          <p:cNvSpPr>
            <a:spLocks noChangeShapeType="1"/>
          </p:cNvSpPr>
          <p:nvPr/>
        </p:nvSpPr>
        <p:spPr bwMode="auto">
          <a:xfrm flipV="1">
            <a:off x="5532851" y="1472776"/>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33" name="Line 8"/>
          <p:cNvSpPr>
            <a:spLocks noChangeShapeType="1"/>
          </p:cNvSpPr>
          <p:nvPr/>
        </p:nvSpPr>
        <p:spPr bwMode="auto">
          <a:xfrm flipV="1">
            <a:off x="4767199" y="1935848"/>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34" name="Line 9"/>
          <p:cNvSpPr>
            <a:spLocks noChangeShapeType="1"/>
          </p:cNvSpPr>
          <p:nvPr/>
        </p:nvSpPr>
        <p:spPr bwMode="auto">
          <a:xfrm flipH="1">
            <a:off x="5559692" y="1769825"/>
            <a:ext cx="0" cy="345229"/>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35" name="Line 8"/>
          <p:cNvSpPr>
            <a:spLocks noChangeShapeType="1"/>
          </p:cNvSpPr>
          <p:nvPr/>
        </p:nvSpPr>
        <p:spPr bwMode="auto">
          <a:xfrm flipV="1">
            <a:off x="5532851" y="1754824"/>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36" name="Line 8"/>
          <p:cNvSpPr>
            <a:spLocks noChangeShapeType="1"/>
          </p:cNvSpPr>
          <p:nvPr/>
        </p:nvSpPr>
        <p:spPr bwMode="auto">
          <a:xfrm flipV="1">
            <a:off x="5532851" y="2122856"/>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37" name="Rectangle 2"/>
          <p:cNvSpPr>
            <a:spLocks noChangeArrowheads="1"/>
          </p:cNvSpPr>
          <p:nvPr/>
        </p:nvSpPr>
        <p:spPr bwMode="auto">
          <a:xfrm>
            <a:off x="2705568" y="4941168"/>
            <a:ext cx="1299234" cy="1141980"/>
          </a:xfrm>
          <a:prstGeom prst="rect">
            <a:avLst/>
          </a:prstGeom>
          <a:solidFill>
            <a:srgbClr val="FFFFFF"/>
          </a:solidFill>
          <a:ln>
            <a:noFill/>
          </a:ln>
          <a:effectLst/>
        </p:spPr>
        <p:txBody>
          <a:bodyPr wrap="none" lIns="155575" tIns="77788" rIns="155575" bIns="77788">
            <a:spAutoFit/>
          </a:bodyPr>
          <a:lstStyle/>
          <a:p>
            <a:pPr defTabSz="2579688" eaLnBrk="0" hangingPunct="0"/>
            <a:r>
              <a:rPr lang="en-US" sz="1600" b="1" dirty="0">
                <a:latin typeface="Courier New" pitchFamily="49" charset="0"/>
              </a:rPr>
              <a:t>1 </a:t>
            </a:r>
            <a:r>
              <a:rPr lang="en-US" sz="1600" b="1" dirty="0">
                <a:solidFill>
                  <a:srgbClr val="3366FF"/>
                </a:solidFill>
                <a:latin typeface="Courier New" pitchFamily="49" charset="0"/>
              </a:rPr>
              <a:t>C</a:t>
            </a:r>
            <a:r>
              <a:rPr lang="en-US" sz="1600" b="1" dirty="0">
                <a:solidFill>
                  <a:srgbClr val="33CC33"/>
                </a:solidFill>
                <a:latin typeface="Courier New" pitchFamily="49" charset="0"/>
              </a:rPr>
              <a:t>C</a:t>
            </a:r>
            <a:r>
              <a:rPr lang="en-US" sz="1600" b="1" dirty="0">
                <a:solidFill>
                  <a:srgbClr val="FF6600"/>
                </a:solidFill>
                <a:latin typeface="Courier New" pitchFamily="49" charset="0"/>
              </a:rPr>
              <a:t>A</a:t>
            </a:r>
            <a:r>
              <a:rPr lang="en-US" sz="1600" b="1" dirty="0">
                <a:solidFill>
                  <a:srgbClr val="008000"/>
                </a:solidFill>
                <a:latin typeface="Courier New" pitchFamily="49" charset="0"/>
              </a:rPr>
              <a:t>G</a:t>
            </a:r>
            <a:r>
              <a:rPr lang="en-US" sz="1600" b="1" dirty="0">
                <a:solidFill>
                  <a:srgbClr val="FFD400"/>
                </a:solidFill>
                <a:latin typeface="Courier New" pitchFamily="49" charset="0"/>
              </a:rPr>
              <a:t>A</a:t>
            </a:r>
            <a:r>
              <a:rPr lang="en-US" sz="1600" b="1" dirty="0">
                <a:solidFill>
                  <a:srgbClr val="33CC33"/>
                </a:solidFill>
                <a:latin typeface="Courier New" pitchFamily="49" charset="0"/>
              </a:rPr>
              <a:t>C</a:t>
            </a:r>
          </a:p>
          <a:p>
            <a:pPr defTabSz="2579688" eaLnBrk="0" hangingPunct="0"/>
            <a:r>
              <a:rPr lang="en-US" sz="1600" b="1" dirty="0">
                <a:latin typeface="Courier New" pitchFamily="49" charset="0"/>
              </a:rPr>
              <a:t>2 </a:t>
            </a:r>
            <a:r>
              <a:rPr lang="en-US" sz="1600" b="1" dirty="0">
                <a:solidFill>
                  <a:srgbClr val="3366FF"/>
                </a:solidFill>
                <a:latin typeface="Courier New" pitchFamily="49" charset="0"/>
              </a:rPr>
              <a:t>A</a:t>
            </a:r>
            <a:r>
              <a:rPr lang="en-US" sz="1600" b="1" dirty="0">
                <a:solidFill>
                  <a:srgbClr val="33CC33"/>
                </a:solidFill>
                <a:latin typeface="Courier New" pitchFamily="49" charset="0"/>
              </a:rPr>
              <a:t>C</a:t>
            </a:r>
            <a:r>
              <a:rPr lang="en-US" sz="1600" b="1" dirty="0">
                <a:solidFill>
                  <a:srgbClr val="FF6600"/>
                </a:solidFill>
                <a:latin typeface="Courier New" pitchFamily="49" charset="0"/>
              </a:rPr>
              <a:t>C</a:t>
            </a:r>
            <a:r>
              <a:rPr lang="en-US" sz="1600" b="1" dirty="0">
                <a:solidFill>
                  <a:srgbClr val="008000"/>
                </a:solidFill>
                <a:latin typeface="Courier New" pitchFamily="49" charset="0"/>
              </a:rPr>
              <a:t>G</a:t>
            </a:r>
            <a:r>
              <a:rPr lang="en-US" sz="1600" b="1" dirty="0">
                <a:solidFill>
                  <a:srgbClr val="FFD400"/>
                </a:solidFill>
                <a:latin typeface="Courier New" pitchFamily="49" charset="0"/>
              </a:rPr>
              <a:t>A</a:t>
            </a:r>
            <a:r>
              <a:rPr lang="en-US" sz="1600" b="1" dirty="0">
                <a:solidFill>
                  <a:srgbClr val="33CC33"/>
                </a:solidFill>
                <a:latin typeface="Courier New" pitchFamily="49" charset="0"/>
              </a:rPr>
              <a:t>C</a:t>
            </a:r>
          </a:p>
          <a:p>
            <a:pPr defTabSz="2579688" eaLnBrk="0" hangingPunct="0"/>
            <a:r>
              <a:rPr lang="en-US" sz="1600" b="1" dirty="0">
                <a:latin typeface="Courier New" pitchFamily="49" charset="0"/>
              </a:rPr>
              <a:t>3 </a:t>
            </a:r>
            <a:r>
              <a:rPr lang="en-US" sz="1600" b="1" dirty="0">
                <a:solidFill>
                  <a:srgbClr val="3366FF"/>
                </a:solidFill>
                <a:latin typeface="Courier New" pitchFamily="49" charset="0"/>
              </a:rPr>
              <a:t>A</a:t>
            </a:r>
            <a:r>
              <a:rPr lang="en-US" sz="1600" b="1" dirty="0">
                <a:solidFill>
                  <a:srgbClr val="33CC33"/>
                </a:solidFill>
                <a:latin typeface="Courier New" pitchFamily="49" charset="0"/>
              </a:rPr>
              <a:t>C</a:t>
            </a:r>
            <a:r>
              <a:rPr lang="en-US" sz="1600" b="1" dirty="0">
                <a:solidFill>
                  <a:srgbClr val="FF6600"/>
                </a:solidFill>
                <a:latin typeface="Courier New" pitchFamily="49" charset="0"/>
              </a:rPr>
              <a:t>A</a:t>
            </a:r>
            <a:r>
              <a:rPr lang="en-US" sz="1600" b="1" dirty="0">
                <a:solidFill>
                  <a:srgbClr val="008000"/>
                </a:solidFill>
                <a:latin typeface="Courier New" pitchFamily="49" charset="0"/>
              </a:rPr>
              <a:t>G</a:t>
            </a:r>
            <a:r>
              <a:rPr lang="en-US" sz="1600" b="1" dirty="0">
                <a:solidFill>
                  <a:srgbClr val="FFD400"/>
                </a:solidFill>
                <a:latin typeface="Courier New" pitchFamily="49" charset="0"/>
              </a:rPr>
              <a:t>T</a:t>
            </a:r>
            <a:r>
              <a:rPr lang="en-US" sz="1600" b="1" dirty="0">
                <a:solidFill>
                  <a:srgbClr val="33CC33"/>
                </a:solidFill>
                <a:latin typeface="Courier New" pitchFamily="49" charset="0"/>
              </a:rPr>
              <a:t>C</a:t>
            </a:r>
          </a:p>
          <a:p>
            <a:pPr defTabSz="2579688" eaLnBrk="0" hangingPunct="0"/>
            <a:r>
              <a:rPr lang="en-US" sz="1600" b="1" dirty="0">
                <a:latin typeface="Courier New" pitchFamily="49" charset="0"/>
              </a:rPr>
              <a:t>4 </a:t>
            </a:r>
            <a:r>
              <a:rPr lang="en-US" sz="1600" b="1" dirty="0">
                <a:solidFill>
                  <a:srgbClr val="3366FF"/>
                </a:solidFill>
                <a:latin typeface="Courier New" pitchFamily="49" charset="0"/>
              </a:rPr>
              <a:t>G</a:t>
            </a:r>
            <a:r>
              <a:rPr lang="en-US" sz="1600" b="1" dirty="0">
                <a:solidFill>
                  <a:srgbClr val="000000"/>
                </a:solidFill>
                <a:latin typeface="Courier New" pitchFamily="49" charset="0"/>
              </a:rPr>
              <a:t>G</a:t>
            </a:r>
            <a:r>
              <a:rPr lang="en-US" sz="1600" b="1" dirty="0">
                <a:solidFill>
                  <a:srgbClr val="FF6600"/>
                </a:solidFill>
                <a:latin typeface="Courier New" pitchFamily="49" charset="0"/>
              </a:rPr>
              <a:t>A</a:t>
            </a:r>
            <a:r>
              <a:rPr lang="en-US" sz="1600" b="1" dirty="0">
                <a:solidFill>
                  <a:srgbClr val="008000"/>
                </a:solidFill>
                <a:latin typeface="Courier New" pitchFamily="49" charset="0"/>
              </a:rPr>
              <a:t>G</a:t>
            </a:r>
            <a:r>
              <a:rPr lang="en-US" sz="1600" b="1" dirty="0">
                <a:solidFill>
                  <a:srgbClr val="FFD400"/>
                </a:solidFill>
                <a:latin typeface="Courier New" pitchFamily="49" charset="0"/>
              </a:rPr>
              <a:t>A</a:t>
            </a:r>
            <a:r>
              <a:rPr lang="en-US" sz="1600" b="1" dirty="0">
                <a:latin typeface="Courier New" pitchFamily="49" charset="0"/>
              </a:rPr>
              <a:t>G</a:t>
            </a:r>
          </a:p>
        </p:txBody>
      </p:sp>
      <p:sp>
        <p:nvSpPr>
          <p:cNvPr id="38" name="Line 8"/>
          <p:cNvSpPr>
            <a:spLocks noChangeShapeType="1"/>
          </p:cNvSpPr>
          <p:nvPr/>
        </p:nvSpPr>
        <p:spPr bwMode="auto">
          <a:xfrm flipV="1">
            <a:off x="4471279" y="2941897"/>
            <a:ext cx="333243"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39" name="Rectangle 14"/>
          <p:cNvSpPr>
            <a:spLocks noChangeArrowheads="1"/>
          </p:cNvSpPr>
          <p:nvPr/>
        </p:nvSpPr>
        <p:spPr bwMode="auto">
          <a:xfrm>
            <a:off x="6244682" y="2232857"/>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1</a:t>
            </a:r>
          </a:p>
        </p:txBody>
      </p:sp>
      <p:sp>
        <p:nvSpPr>
          <p:cNvPr id="40" name="Rectangle 15"/>
          <p:cNvSpPr>
            <a:spLocks noChangeArrowheads="1"/>
          </p:cNvSpPr>
          <p:nvPr/>
        </p:nvSpPr>
        <p:spPr bwMode="auto">
          <a:xfrm>
            <a:off x="6244682" y="2592897"/>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2</a:t>
            </a:r>
          </a:p>
        </p:txBody>
      </p:sp>
      <p:sp>
        <p:nvSpPr>
          <p:cNvPr id="41" name="Rectangle 16"/>
          <p:cNvSpPr>
            <a:spLocks noChangeArrowheads="1"/>
          </p:cNvSpPr>
          <p:nvPr/>
        </p:nvSpPr>
        <p:spPr bwMode="auto">
          <a:xfrm>
            <a:off x="6244682" y="2880929"/>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3</a:t>
            </a:r>
          </a:p>
        </p:txBody>
      </p:sp>
      <p:sp>
        <p:nvSpPr>
          <p:cNvPr id="42" name="Rectangle 17"/>
          <p:cNvSpPr>
            <a:spLocks noChangeArrowheads="1"/>
          </p:cNvSpPr>
          <p:nvPr/>
        </p:nvSpPr>
        <p:spPr bwMode="auto">
          <a:xfrm>
            <a:off x="6244682" y="3240969"/>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4</a:t>
            </a:r>
          </a:p>
        </p:txBody>
      </p:sp>
      <p:sp>
        <p:nvSpPr>
          <p:cNvPr id="43" name="Line 9"/>
          <p:cNvSpPr>
            <a:spLocks noChangeShapeType="1"/>
          </p:cNvSpPr>
          <p:nvPr/>
        </p:nvSpPr>
        <p:spPr bwMode="auto">
          <a:xfrm>
            <a:off x="4796055" y="2627549"/>
            <a:ext cx="0" cy="648072"/>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44" name="Line 8"/>
          <p:cNvSpPr>
            <a:spLocks noChangeShapeType="1"/>
          </p:cNvSpPr>
          <p:nvPr/>
        </p:nvSpPr>
        <p:spPr bwMode="auto">
          <a:xfrm flipV="1">
            <a:off x="4771189" y="2609904"/>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45" name="Line 9"/>
          <p:cNvSpPr>
            <a:spLocks noChangeShapeType="1"/>
          </p:cNvSpPr>
          <p:nvPr/>
        </p:nvSpPr>
        <p:spPr bwMode="auto">
          <a:xfrm flipH="1">
            <a:off x="5559448" y="2443881"/>
            <a:ext cx="0" cy="345229"/>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46" name="Line 8"/>
          <p:cNvSpPr>
            <a:spLocks noChangeShapeType="1"/>
          </p:cNvSpPr>
          <p:nvPr/>
        </p:nvSpPr>
        <p:spPr bwMode="auto">
          <a:xfrm flipV="1">
            <a:off x="5532607" y="2428880"/>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47" name="Line 8"/>
          <p:cNvSpPr>
            <a:spLocks noChangeShapeType="1"/>
          </p:cNvSpPr>
          <p:nvPr/>
        </p:nvSpPr>
        <p:spPr bwMode="auto">
          <a:xfrm flipV="1">
            <a:off x="5532607" y="2796912"/>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48" name="Line 8"/>
          <p:cNvSpPr>
            <a:spLocks noChangeShapeType="1"/>
          </p:cNvSpPr>
          <p:nvPr/>
        </p:nvSpPr>
        <p:spPr bwMode="auto">
          <a:xfrm flipV="1">
            <a:off x="4771189" y="3259984"/>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49" name="Line 9"/>
          <p:cNvSpPr>
            <a:spLocks noChangeShapeType="1"/>
          </p:cNvSpPr>
          <p:nvPr/>
        </p:nvSpPr>
        <p:spPr bwMode="auto">
          <a:xfrm flipH="1">
            <a:off x="5559448" y="3093961"/>
            <a:ext cx="0" cy="345229"/>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50" name="Line 8"/>
          <p:cNvSpPr>
            <a:spLocks noChangeShapeType="1"/>
          </p:cNvSpPr>
          <p:nvPr/>
        </p:nvSpPr>
        <p:spPr bwMode="auto">
          <a:xfrm flipV="1">
            <a:off x="5532607" y="3078960"/>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51" name="Line 8"/>
          <p:cNvSpPr>
            <a:spLocks noChangeShapeType="1"/>
          </p:cNvSpPr>
          <p:nvPr/>
        </p:nvSpPr>
        <p:spPr bwMode="auto">
          <a:xfrm flipV="1">
            <a:off x="5532607" y="3446992"/>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52" name="Line 8"/>
          <p:cNvSpPr>
            <a:spLocks noChangeShapeType="1"/>
          </p:cNvSpPr>
          <p:nvPr/>
        </p:nvSpPr>
        <p:spPr bwMode="auto">
          <a:xfrm flipV="1">
            <a:off x="4896540" y="4096122"/>
            <a:ext cx="21606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53" name="Rectangle 14"/>
          <p:cNvSpPr>
            <a:spLocks noChangeArrowheads="1"/>
          </p:cNvSpPr>
          <p:nvPr/>
        </p:nvSpPr>
        <p:spPr bwMode="auto">
          <a:xfrm>
            <a:off x="6248671" y="3501009"/>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1</a:t>
            </a:r>
          </a:p>
        </p:txBody>
      </p:sp>
      <p:sp>
        <p:nvSpPr>
          <p:cNvPr id="54" name="Rectangle 15"/>
          <p:cNvSpPr>
            <a:spLocks noChangeArrowheads="1"/>
          </p:cNvSpPr>
          <p:nvPr/>
        </p:nvSpPr>
        <p:spPr bwMode="auto">
          <a:xfrm>
            <a:off x="6240693" y="3861049"/>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2</a:t>
            </a:r>
          </a:p>
        </p:txBody>
      </p:sp>
      <p:sp>
        <p:nvSpPr>
          <p:cNvPr id="55" name="Rectangle 16"/>
          <p:cNvSpPr>
            <a:spLocks noChangeArrowheads="1"/>
          </p:cNvSpPr>
          <p:nvPr/>
        </p:nvSpPr>
        <p:spPr bwMode="auto">
          <a:xfrm>
            <a:off x="6240693" y="4077073"/>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3</a:t>
            </a:r>
          </a:p>
        </p:txBody>
      </p:sp>
      <p:sp>
        <p:nvSpPr>
          <p:cNvPr id="56" name="Rectangle 17"/>
          <p:cNvSpPr>
            <a:spLocks noChangeArrowheads="1"/>
          </p:cNvSpPr>
          <p:nvPr/>
        </p:nvSpPr>
        <p:spPr bwMode="auto">
          <a:xfrm>
            <a:off x="6240693" y="4320278"/>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4</a:t>
            </a:r>
          </a:p>
        </p:txBody>
      </p:sp>
      <p:sp>
        <p:nvSpPr>
          <p:cNvPr id="57" name="Line 9"/>
          <p:cNvSpPr>
            <a:spLocks noChangeShapeType="1"/>
          </p:cNvSpPr>
          <p:nvPr/>
        </p:nvSpPr>
        <p:spPr bwMode="auto">
          <a:xfrm>
            <a:off x="5088564" y="3861048"/>
            <a:ext cx="0" cy="432048"/>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58" name="Line 8"/>
          <p:cNvSpPr>
            <a:spLocks noChangeShapeType="1"/>
          </p:cNvSpPr>
          <p:nvPr/>
        </p:nvSpPr>
        <p:spPr bwMode="auto">
          <a:xfrm flipV="1">
            <a:off x="5088564" y="3878056"/>
            <a:ext cx="454699"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59" name="Line 9"/>
          <p:cNvSpPr>
            <a:spLocks noChangeShapeType="1"/>
          </p:cNvSpPr>
          <p:nvPr/>
        </p:nvSpPr>
        <p:spPr bwMode="auto">
          <a:xfrm flipH="1">
            <a:off x="5563437" y="3712033"/>
            <a:ext cx="0" cy="345229"/>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60" name="Line 8"/>
          <p:cNvSpPr>
            <a:spLocks noChangeShapeType="1"/>
          </p:cNvSpPr>
          <p:nvPr/>
        </p:nvSpPr>
        <p:spPr bwMode="auto">
          <a:xfrm flipV="1">
            <a:off x="5536597" y="3697032"/>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61" name="Line 8"/>
          <p:cNvSpPr>
            <a:spLocks noChangeShapeType="1"/>
          </p:cNvSpPr>
          <p:nvPr/>
        </p:nvSpPr>
        <p:spPr bwMode="auto">
          <a:xfrm flipV="1">
            <a:off x="5536597" y="4065064"/>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62" name="Line 8"/>
          <p:cNvSpPr>
            <a:spLocks noChangeShapeType="1"/>
          </p:cNvSpPr>
          <p:nvPr/>
        </p:nvSpPr>
        <p:spPr bwMode="auto">
          <a:xfrm flipV="1">
            <a:off x="4872498" y="4527029"/>
            <a:ext cx="1408972"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63" name="Line 9"/>
          <p:cNvSpPr>
            <a:spLocks noChangeShapeType="1"/>
          </p:cNvSpPr>
          <p:nvPr/>
        </p:nvSpPr>
        <p:spPr bwMode="auto">
          <a:xfrm flipH="1">
            <a:off x="4896543" y="4077072"/>
            <a:ext cx="0" cy="432048"/>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64" name="Line 8"/>
          <p:cNvSpPr>
            <a:spLocks noChangeShapeType="1"/>
          </p:cNvSpPr>
          <p:nvPr/>
        </p:nvSpPr>
        <p:spPr bwMode="auto">
          <a:xfrm flipV="1">
            <a:off x="5063164" y="4289426"/>
            <a:ext cx="1226773" cy="3671"/>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66" name="Line 8"/>
          <p:cNvSpPr>
            <a:spLocks noChangeShapeType="1"/>
          </p:cNvSpPr>
          <p:nvPr/>
        </p:nvSpPr>
        <p:spPr bwMode="auto">
          <a:xfrm flipV="1">
            <a:off x="4464612" y="5515169"/>
            <a:ext cx="333243"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67" name="Rectangle 14"/>
          <p:cNvSpPr>
            <a:spLocks noChangeArrowheads="1"/>
          </p:cNvSpPr>
          <p:nvPr/>
        </p:nvSpPr>
        <p:spPr bwMode="auto">
          <a:xfrm>
            <a:off x="6238015" y="4806129"/>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1</a:t>
            </a:r>
          </a:p>
        </p:txBody>
      </p:sp>
      <p:sp>
        <p:nvSpPr>
          <p:cNvPr id="68" name="Rectangle 15"/>
          <p:cNvSpPr>
            <a:spLocks noChangeArrowheads="1"/>
          </p:cNvSpPr>
          <p:nvPr/>
        </p:nvSpPr>
        <p:spPr bwMode="auto">
          <a:xfrm>
            <a:off x="6238015" y="5166169"/>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2</a:t>
            </a:r>
          </a:p>
        </p:txBody>
      </p:sp>
      <p:sp>
        <p:nvSpPr>
          <p:cNvPr id="69" name="Rectangle 16"/>
          <p:cNvSpPr>
            <a:spLocks noChangeArrowheads="1"/>
          </p:cNvSpPr>
          <p:nvPr/>
        </p:nvSpPr>
        <p:spPr bwMode="auto">
          <a:xfrm>
            <a:off x="6238015" y="5454201"/>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3</a:t>
            </a:r>
          </a:p>
        </p:txBody>
      </p:sp>
      <p:sp>
        <p:nvSpPr>
          <p:cNvPr id="70" name="Rectangle 17"/>
          <p:cNvSpPr>
            <a:spLocks noChangeArrowheads="1"/>
          </p:cNvSpPr>
          <p:nvPr/>
        </p:nvSpPr>
        <p:spPr bwMode="auto">
          <a:xfrm>
            <a:off x="6238015" y="5814241"/>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4</a:t>
            </a:r>
          </a:p>
        </p:txBody>
      </p:sp>
      <p:sp>
        <p:nvSpPr>
          <p:cNvPr id="71" name="Line 9"/>
          <p:cNvSpPr>
            <a:spLocks noChangeShapeType="1"/>
          </p:cNvSpPr>
          <p:nvPr/>
        </p:nvSpPr>
        <p:spPr bwMode="auto">
          <a:xfrm>
            <a:off x="4792115" y="5200821"/>
            <a:ext cx="0" cy="648072"/>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72" name="Line 8"/>
          <p:cNvSpPr>
            <a:spLocks noChangeShapeType="1"/>
          </p:cNvSpPr>
          <p:nvPr/>
        </p:nvSpPr>
        <p:spPr bwMode="auto">
          <a:xfrm flipV="1">
            <a:off x="4764522" y="5183176"/>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73" name="Line 9"/>
          <p:cNvSpPr>
            <a:spLocks noChangeShapeType="1"/>
          </p:cNvSpPr>
          <p:nvPr/>
        </p:nvSpPr>
        <p:spPr bwMode="auto">
          <a:xfrm flipH="1">
            <a:off x="5551275" y="5017153"/>
            <a:ext cx="0" cy="345229"/>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74" name="Line 8"/>
          <p:cNvSpPr>
            <a:spLocks noChangeShapeType="1"/>
          </p:cNvSpPr>
          <p:nvPr/>
        </p:nvSpPr>
        <p:spPr bwMode="auto">
          <a:xfrm flipV="1">
            <a:off x="5525941" y="5002152"/>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75" name="Line 8"/>
          <p:cNvSpPr>
            <a:spLocks noChangeShapeType="1"/>
          </p:cNvSpPr>
          <p:nvPr/>
        </p:nvSpPr>
        <p:spPr bwMode="auto">
          <a:xfrm flipV="1">
            <a:off x="5525941" y="5370184"/>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76" name="Line 8"/>
          <p:cNvSpPr>
            <a:spLocks noChangeShapeType="1"/>
          </p:cNvSpPr>
          <p:nvPr/>
        </p:nvSpPr>
        <p:spPr bwMode="auto">
          <a:xfrm flipV="1">
            <a:off x="4764522" y="5833256"/>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77" name="Line 9"/>
          <p:cNvSpPr>
            <a:spLocks noChangeShapeType="1"/>
          </p:cNvSpPr>
          <p:nvPr/>
        </p:nvSpPr>
        <p:spPr bwMode="auto">
          <a:xfrm flipH="1">
            <a:off x="5551275" y="5667233"/>
            <a:ext cx="0" cy="345229"/>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78" name="Line 8"/>
          <p:cNvSpPr>
            <a:spLocks noChangeShapeType="1"/>
          </p:cNvSpPr>
          <p:nvPr/>
        </p:nvSpPr>
        <p:spPr bwMode="auto">
          <a:xfrm flipV="1">
            <a:off x="5525941" y="5652232"/>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79" name="Line 8"/>
          <p:cNvSpPr>
            <a:spLocks noChangeShapeType="1"/>
          </p:cNvSpPr>
          <p:nvPr/>
        </p:nvSpPr>
        <p:spPr bwMode="auto">
          <a:xfrm flipV="1">
            <a:off x="5525941" y="6020264"/>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80" name="Line 8"/>
          <p:cNvSpPr>
            <a:spLocks noChangeShapeType="1"/>
          </p:cNvSpPr>
          <p:nvPr/>
        </p:nvSpPr>
        <p:spPr bwMode="auto">
          <a:xfrm flipV="1">
            <a:off x="4567533" y="4327004"/>
            <a:ext cx="333243"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4" name="Rectangle 3"/>
          <p:cNvSpPr/>
          <p:nvPr/>
        </p:nvSpPr>
        <p:spPr>
          <a:xfrm>
            <a:off x="6240692" y="995405"/>
            <a:ext cx="384043" cy="597476"/>
          </a:xfrm>
          <a:prstGeom prst="rect">
            <a:avLst/>
          </a:prstGeom>
          <a:noFill/>
          <a:ln w="1905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6240692" y="1647568"/>
            <a:ext cx="384043" cy="569783"/>
          </a:xfrm>
          <a:prstGeom prst="rect">
            <a:avLst/>
          </a:prstGeom>
          <a:no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6240692" y="2321420"/>
            <a:ext cx="384043" cy="597476"/>
          </a:xfrm>
          <a:prstGeom prst="rect">
            <a:avLst/>
          </a:prstGeom>
          <a:noFill/>
          <a:ln w="1905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6240692" y="2973584"/>
            <a:ext cx="384043" cy="569783"/>
          </a:xfrm>
          <a:prstGeom prst="rect">
            <a:avLst/>
          </a:prstGeom>
          <a:no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240692" y="3596153"/>
            <a:ext cx="384043" cy="570821"/>
          </a:xfrm>
          <a:prstGeom prst="rect">
            <a:avLst/>
          </a:prstGeom>
          <a:noFill/>
          <a:ln w="1905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6144682" y="3573016"/>
            <a:ext cx="576065" cy="820498"/>
          </a:xfrm>
          <a:prstGeom prst="rect">
            <a:avLst/>
          </a:prstGeom>
          <a:no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240692" y="4896620"/>
            <a:ext cx="384043" cy="597476"/>
          </a:xfrm>
          <a:prstGeom prst="rect">
            <a:avLst/>
          </a:prstGeom>
          <a:noFill/>
          <a:ln w="1905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6240692" y="5548784"/>
            <a:ext cx="384043" cy="569783"/>
          </a:xfrm>
          <a:prstGeom prst="rect">
            <a:avLst/>
          </a:prstGeom>
          <a:no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ight Brace 91"/>
          <p:cNvSpPr/>
          <p:nvPr/>
        </p:nvSpPr>
        <p:spPr>
          <a:xfrm>
            <a:off x="7008779" y="2420888"/>
            <a:ext cx="288032" cy="3600400"/>
          </a:xfrm>
          <a:prstGeom prst="rightBrace">
            <a:avLst>
              <a:gd name="adj1" fmla="val 90957"/>
              <a:gd name="adj2" fmla="val 50000"/>
            </a:avLst>
          </a:prstGeom>
          <a:ln w="28575" cmpd="sng"/>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3" name="Rectangle 92"/>
          <p:cNvSpPr/>
          <p:nvPr/>
        </p:nvSpPr>
        <p:spPr>
          <a:xfrm>
            <a:off x="47328" y="1268761"/>
            <a:ext cx="1728192" cy="646331"/>
          </a:xfrm>
          <a:prstGeom prst="rect">
            <a:avLst/>
          </a:prstGeom>
        </p:spPr>
        <p:txBody>
          <a:bodyPr wrap="square">
            <a:spAutoFit/>
          </a:bodyPr>
          <a:lstStyle/>
          <a:p>
            <a:r>
              <a:rPr lang="en-US" dirty="0"/>
              <a:t>Original alignment</a:t>
            </a:r>
          </a:p>
        </p:txBody>
      </p:sp>
      <p:sp>
        <p:nvSpPr>
          <p:cNvPr id="96" name="Rectangle 95"/>
          <p:cNvSpPr/>
          <p:nvPr/>
        </p:nvSpPr>
        <p:spPr>
          <a:xfrm>
            <a:off x="0" y="2771636"/>
            <a:ext cx="2831637" cy="369332"/>
          </a:xfrm>
          <a:prstGeom prst="rect">
            <a:avLst/>
          </a:prstGeom>
        </p:spPr>
        <p:txBody>
          <a:bodyPr wrap="square">
            <a:spAutoFit/>
          </a:bodyPr>
          <a:lstStyle/>
          <a:p>
            <a:r>
              <a:rPr lang="en-US" dirty="0" err="1"/>
              <a:t>Pseudoreplicate</a:t>
            </a:r>
            <a:r>
              <a:rPr lang="en-US" dirty="0"/>
              <a:t> 1</a:t>
            </a:r>
          </a:p>
        </p:txBody>
      </p:sp>
      <p:sp>
        <p:nvSpPr>
          <p:cNvPr id="97" name="Rectangle 96"/>
          <p:cNvSpPr/>
          <p:nvPr/>
        </p:nvSpPr>
        <p:spPr>
          <a:xfrm>
            <a:off x="42069" y="4005064"/>
            <a:ext cx="2789568" cy="369332"/>
          </a:xfrm>
          <a:prstGeom prst="rect">
            <a:avLst/>
          </a:prstGeom>
        </p:spPr>
        <p:txBody>
          <a:bodyPr wrap="square">
            <a:spAutoFit/>
          </a:bodyPr>
          <a:lstStyle/>
          <a:p>
            <a:r>
              <a:rPr lang="en-US" dirty="0" err="1"/>
              <a:t>Pseudoreplicate</a:t>
            </a:r>
            <a:r>
              <a:rPr lang="en-US" dirty="0"/>
              <a:t> 2</a:t>
            </a:r>
          </a:p>
        </p:txBody>
      </p:sp>
      <p:sp>
        <p:nvSpPr>
          <p:cNvPr id="98" name="Rectangle 97"/>
          <p:cNvSpPr/>
          <p:nvPr/>
        </p:nvSpPr>
        <p:spPr>
          <a:xfrm>
            <a:off x="27462" y="5373217"/>
            <a:ext cx="2804175" cy="646331"/>
          </a:xfrm>
          <a:prstGeom prst="rect">
            <a:avLst/>
          </a:prstGeom>
        </p:spPr>
        <p:txBody>
          <a:bodyPr wrap="square">
            <a:spAutoFit/>
          </a:bodyPr>
          <a:lstStyle/>
          <a:p>
            <a:r>
              <a:rPr lang="en-US" dirty="0" err="1"/>
              <a:t>Pseudoreplicate</a:t>
            </a:r>
            <a:r>
              <a:rPr lang="en-US" dirty="0"/>
              <a:t> n</a:t>
            </a:r>
          </a:p>
          <a:p>
            <a:r>
              <a:rPr lang="en-US" dirty="0"/>
              <a:t>(e.g. 1000)</a:t>
            </a:r>
          </a:p>
        </p:txBody>
      </p:sp>
      <p:cxnSp>
        <p:nvCxnSpPr>
          <p:cNvPr id="95" name="Straight Connector 94"/>
          <p:cNvCxnSpPr/>
          <p:nvPr/>
        </p:nvCxnSpPr>
        <p:spPr>
          <a:xfrm>
            <a:off x="815413" y="4488525"/>
            <a:ext cx="0" cy="864096"/>
          </a:xfrm>
          <a:prstGeom prst="line">
            <a:avLst/>
          </a:prstGeom>
          <a:ln w="28575" cmpd="sng">
            <a:prstDash val="dash"/>
          </a:ln>
        </p:spPr>
        <p:style>
          <a:lnRef idx="1">
            <a:schemeClr val="dk1"/>
          </a:lnRef>
          <a:fillRef idx="0">
            <a:schemeClr val="dk1"/>
          </a:fillRef>
          <a:effectRef idx="0">
            <a:schemeClr val="dk1"/>
          </a:effectRef>
          <a:fontRef idx="minor">
            <a:schemeClr val="tx1"/>
          </a:fontRef>
        </p:style>
      </p:cxnSp>
      <p:sp>
        <p:nvSpPr>
          <p:cNvPr id="118" name="Line 8"/>
          <p:cNvSpPr>
            <a:spLocks noChangeShapeType="1"/>
          </p:cNvSpPr>
          <p:nvPr/>
        </p:nvSpPr>
        <p:spPr bwMode="auto">
          <a:xfrm flipV="1">
            <a:off x="7479388" y="1627761"/>
            <a:ext cx="333243"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119" name="Rectangle 14"/>
          <p:cNvSpPr>
            <a:spLocks noChangeArrowheads="1"/>
          </p:cNvSpPr>
          <p:nvPr/>
        </p:nvSpPr>
        <p:spPr bwMode="auto">
          <a:xfrm>
            <a:off x="9249835" y="918721"/>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1</a:t>
            </a:r>
          </a:p>
        </p:txBody>
      </p:sp>
      <p:sp>
        <p:nvSpPr>
          <p:cNvPr id="120" name="Rectangle 15"/>
          <p:cNvSpPr>
            <a:spLocks noChangeArrowheads="1"/>
          </p:cNvSpPr>
          <p:nvPr/>
        </p:nvSpPr>
        <p:spPr bwMode="auto">
          <a:xfrm>
            <a:off x="9252791" y="1278761"/>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2</a:t>
            </a:r>
          </a:p>
        </p:txBody>
      </p:sp>
      <p:sp>
        <p:nvSpPr>
          <p:cNvPr id="121" name="Rectangle 16"/>
          <p:cNvSpPr>
            <a:spLocks noChangeArrowheads="1"/>
          </p:cNvSpPr>
          <p:nvPr/>
        </p:nvSpPr>
        <p:spPr bwMode="auto">
          <a:xfrm>
            <a:off x="9252791" y="1566793"/>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3</a:t>
            </a:r>
          </a:p>
        </p:txBody>
      </p:sp>
      <p:sp>
        <p:nvSpPr>
          <p:cNvPr id="122" name="Rectangle 17"/>
          <p:cNvSpPr>
            <a:spLocks noChangeArrowheads="1"/>
          </p:cNvSpPr>
          <p:nvPr/>
        </p:nvSpPr>
        <p:spPr bwMode="auto">
          <a:xfrm>
            <a:off x="9252791" y="1926833"/>
            <a:ext cx="29816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b="1" dirty="0">
                <a:latin typeface="Times New Roman" pitchFamily="18" charset="0"/>
              </a:rPr>
              <a:t>4</a:t>
            </a:r>
          </a:p>
        </p:txBody>
      </p:sp>
      <p:sp>
        <p:nvSpPr>
          <p:cNvPr id="123" name="Line 9"/>
          <p:cNvSpPr>
            <a:spLocks noChangeShapeType="1"/>
          </p:cNvSpPr>
          <p:nvPr/>
        </p:nvSpPr>
        <p:spPr bwMode="auto">
          <a:xfrm>
            <a:off x="7804164" y="1313413"/>
            <a:ext cx="0" cy="648072"/>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124" name="Line 8"/>
          <p:cNvSpPr>
            <a:spLocks noChangeShapeType="1"/>
          </p:cNvSpPr>
          <p:nvPr/>
        </p:nvSpPr>
        <p:spPr bwMode="auto">
          <a:xfrm flipV="1">
            <a:off x="7779298" y="1295768"/>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125" name="Line 9"/>
          <p:cNvSpPr>
            <a:spLocks noChangeShapeType="1"/>
          </p:cNvSpPr>
          <p:nvPr/>
        </p:nvSpPr>
        <p:spPr bwMode="auto">
          <a:xfrm flipH="1">
            <a:off x="8571791" y="1129745"/>
            <a:ext cx="0" cy="345229"/>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126" name="Line 8"/>
          <p:cNvSpPr>
            <a:spLocks noChangeShapeType="1"/>
          </p:cNvSpPr>
          <p:nvPr/>
        </p:nvSpPr>
        <p:spPr bwMode="auto">
          <a:xfrm flipV="1">
            <a:off x="8544950" y="1114744"/>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127" name="Line 8"/>
          <p:cNvSpPr>
            <a:spLocks noChangeShapeType="1"/>
          </p:cNvSpPr>
          <p:nvPr/>
        </p:nvSpPr>
        <p:spPr bwMode="auto">
          <a:xfrm flipV="1">
            <a:off x="8544950" y="1482776"/>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128" name="Line 8"/>
          <p:cNvSpPr>
            <a:spLocks noChangeShapeType="1"/>
          </p:cNvSpPr>
          <p:nvPr/>
        </p:nvSpPr>
        <p:spPr bwMode="auto">
          <a:xfrm flipV="1">
            <a:off x="7779298" y="1945848"/>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129" name="Line 9"/>
          <p:cNvSpPr>
            <a:spLocks noChangeShapeType="1"/>
          </p:cNvSpPr>
          <p:nvPr/>
        </p:nvSpPr>
        <p:spPr bwMode="auto">
          <a:xfrm flipH="1">
            <a:off x="8571791" y="1779824"/>
            <a:ext cx="0" cy="345229"/>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130" name="Line 8"/>
          <p:cNvSpPr>
            <a:spLocks noChangeShapeType="1"/>
          </p:cNvSpPr>
          <p:nvPr/>
        </p:nvSpPr>
        <p:spPr bwMode="auto">
          <a:xfrm flipV="1">
            <a:off x="8544950" y="1764824"/>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131" name="Line 8"/>
          <p:cNvSpPr>
            <a:spLocks noChangeShapeType="1"/>
          </p:cNvSpPr>
          <p:nvPr/>
        </p:nvSpPr>
        <p:spPr bwMode="auto">
          <a:xfrm flipV="1">
            <a:off x="8544950" y="2132856"/>
            <a:ext cx="768087" cy="0"/>
          </a:xfrm>
          <a:prstGeom prst="line">
            <a:avLst/>
          </a:prstGeom>
          <a:noFill/>
          <a:ln w="38100" cmpd="sng">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i-FI"/>
          </a:p>
        </p:txBody>
      </p:sp>
      <p:sp>
        <p:nvSpPr>
          <p:cNvPr id="133" name="Bent-Up Arrow 132"/>
          <p:cNvSpPr/>
          <p:nvPr/>
        </p:nvSpPr>
        <p:spPr>
          <a:xfrm>
            <a:off x="7488832" y="2386563"/>
            <a:ext cx="1152128" cy="1872208"/>
          </a:xfrm>
          <a:prstGeom prst="bentUpArrow">
            <a:avLst>
              <a:gd name="adj1" fmla="val 9111"/>
              <a:gd name="adj2" fmla="val 10700"/>
              <a:gd name="adj3" fmla="val 25000"/>
            </a:avLst>
          </a:prstGeom>
          <a:solidFill>
            <a:srgbClr val="FFFFFF"/>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a:off x="8832982" y="2492897"/>
            <a:ext cx="3360373" cy="646331"/>
          </a:xfrm>
          <a:prstGeom prst="rect">
            <a:avLst/>
          </a:prstGeom>
        </p:spPr>
        <p:txBody>
          <a:bodyPr wrap="square">
            <a:spAutoFit/>
          </a:bodyPr>
          <a:lstStyle/>
          <a:p>
            <a:r>
              <a:rPr lang="en-US" b="1" dirty="0"/>
              <a:t>Bootstrap values superimposed on majority-rule consensus tree</a:t>
            </a:r>
          </a:p>
        </p:txBody>
      </p:sp>
      <p:sp>
        <p:nvSpPr>
          <p:cNvPr id="137" name="Rectangle 15"/>
          <p:cNvSpPr>
            <a:spLocks noChangeArrowheads="1"/>
          </p:cNvSpPr>
          <p:nvPr/>
        </p:nvSpPr>
        <p:spPr bwMode="auto">
          <a:xfrm>
            <a:off x="8042112" y="1035556"/>
            <a:ext cx="452048" cy="3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400" b="1" dirty="0">
                <a:latin typeface="Times New Roman" pitchFamily="18" charset="0"/>
              </a:rPr>
              <a:t>100</a:t>
            </a:r>
          </a:p>
        </p:txBody>
      </p:sp>
      <p:sp>
        <p:nvSpPr>
          <p:cNvPr id="138" name="Rectangle 15"/>
          <p:cNvSpPr>
            <a:spLocks noChangeArrowheads="1"/>
          </p:cNvSpPr>
          <p:nvPr/>
        </p:nvSpPr>
        <p:spPr bwMode="auto">
          <a:xfrm>
            <a:off x="8160907" y="1683720"/>
            <a:ext cx="362280" cy="3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400" b="1" dirty="0">
                <a:latin typeface="Times New Roman" pitchFamily="18" charset="0"/>
              </a:rPr>
              <a:t>66</a:t>
            </a:r>
          </a:p>
        </p:txBody>
      </p:sp>
      <p:sp>
        <p:nvSpPr>
          <p:cNvPr id="139" name="Rectangle 15"/>
          <p:cNvSpPr>
            <a:spLocks noChangeArrowheads="1"/>
          </p:cNvSpPr>
          <p:nvPr/>
        </p:nvSpPr>
        <p:spPr bwMode="auto">
          <a:xfrm>
            <a:off x="7282981" y="1361363"/>
            <a:ext cx="452048" cy="3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400" b="1" dirty="0">
                <a:latin typeface="Times New Roman" pitchFamily="18" charset="0"/>
              </a:rPr>
              <a:t>100</a:t>
            </a:r>
          </a:p>
        </p:txBody>
      </p:sp>
    </p:spTree>
    <p:extLst>
      <p:ext uri="{BB962C8B-B14F-4D97-AF65-F5344CB8AC3E}">
        <p14:creationId xmlns:p14="http://schemas.microsoft.com/office/powerpoint/2010/main" val="745227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0-03 at 20.21.43.png"/>
          <p:cNvPicPr>
            <a:picLocks noChangeAspect="1"/>
          </p:cNvPicPr>
          <p:nvPr/>
        </p:nvPicPr>
        <p:blipFill rotWithShape="1">
          <a:blip r:embed="rId3">
            <a:extLst>
              <a:ext uri="{28A0092B-C50C-407E-A947-70E740481C1C}">
                <a14:useLocalDpi xmlns:a14="http://schemas.microsoft.com/office/drawing/2010/main" val="0"/>
              </a:ext>
            </a:extLst>
          </a:blip>
          <a:srcRect t="813"/>
          <a:stretch/>
        </p:blipFill>
        <p:spPr>
          <a:xfrm>
            <a:off x="1" y="332657"/>
            <a:ext cx="11614089" cy="6543743"/>
          </a:xfrm>
          <a:prstGeom prst="rect">
            <a:avLst/>
          </a:prstGeom>
        </p:spPr>
      </p:pic>
      <p:sp>
        <p:nvSpPr>
          <p:cNvPr id="296963" name="AutoShape 3"/>
          <p:cNvSpPr>
            <a:spLocks noChangeAspect="1" noChangeArrowheads="1" noTextEdit="1"/>
          </p:cNvSpPr>
          <p:nvPr/>
        </p:nvSpPr>
        <p:spPr bwMode="auto">
          <a:xfrm>
            <a:off x="431801" y="0"/>
            <a:ext cx="4646084"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fi-FI"/>
          </a:p>
        </p:txBody>
      </p:sp>
      <p:sp>
        <p:nvSpPr>
          <p:cNvPr id="297255" name="Text Box 295"/>
          <p:cNvSpPr txBox="1">
            <a:spLocks noChangeArrowheads="1"/>
          </p:cNvSpPr>
          <p:nvPr/>
        </p:nvSpPr>
        <p:spPr bwMode="auto">
          <a:xfrm>
            <a:off x="8970996" y="0"/>
            <a:ext cx="3215217"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571500">
              <a:defRPr>
                <a:solidFill>
                  <a:schemeClr val="tx1"/>
                </a:solidFill>
                <a:latin typeface="Arial" charset="0"/>
              </a:defRPr>
            </a:lvl2pPr>
            <a:lvl3pPr marL="1143000">
              <a:defRPr>
                <a:solidFill>
                  <a:schemeClr val="tx1"/>
                </a:solidFill>
                <a:latin typeface="Arial" charset="0"/>
              </a:defRPr>
            </a:lvl3pPr>
            <a:lvl4pPr marL="1714500">
              <a:defRPr>
                <a:solidFill>
                  <a:schemeClr val="tx1"/>
                </a:solidFill>
                <a:latin typeface="Arial" charset="0"/>
              </a:defRPr>
            </a:lvl4pPr>
            <a:lvl5pPr marL="2286000">
              <a:defRPr>
                <a:solidFill>
                  <a:schemeClr val="tx1"/>
                </a:solidFill>
                <a:latin typeface="Arial" charset="0"/>
              </a:defRPr>
            </a:lvl5pPr>
            <a:lvl6pPr marL="2743200" fontAlgn="base">
              <a:spcBef>
                <a:spcPct val="0"/>
              </a:spcBef>
              <a:spcAft>
                <a:spcPct val="0"/>
              </a:spcAft>
              <a:defRPr>
                <a:solidFill>
                  <a:schemeClr val="tx1"/>
                </a:solidFill>
                <a:latin typeface="Arial" charset="0"/>
              </a:defRPr>
            </a:lvl6pPr>
            <a:lvl7pPr marL="3200400" fontAlgn="base">
              <a:spcBef>
                <a:spcPct val="0"/>
              </a:spcBef>
              <a:spcAft>
                <a:spcPct val="0"/>
              </a:spcAft>
              <a:defRPr>
                <a:solidFill>
                  <a:schemeClr val="tx1"/>
                </a:solidFill>
                <a:latin typeface="Arial" charset="0"/>
              </a:defRPr>
            </a:lvl7pPr>
            <a:lvl8pPr marL="3657600" fontAlgn="base">
              <a:spcBef>
                <a:spcPct val="0"/>
              </a:spcBef>
              <a:spcAft>
                <a:spcPct val="0"/>
              </a:spcAft>
              <a:defRPr>
                <a:solidFill>
                  <a:schemeClr val="tx1"/>
                </a:solidFill>
                <a:latin typeface="Arial" charset="0"/>
              </a:defRPr>
            </a:lvl8pPr>
            <a:lvl9pPr marL="4114800" fontAlgn="base">
              <a:spcBef>
                <a:spcPct val="0"/>
              </a:spcBef>
              <a:spcAft>
                <a:spcPct val="0"/>
              </a:spcAft>
              <a:defRPr>
                <a:solidFill>
                  <a:schemeClr val="tx1"/>
                </a:solidFill>
                <a:latin typeface="Arial" charset="0"/>
              </a:defRPr>
            </a:lvl9pPr>
          </a:lstStyle>
          <a:p>
            <a:pPr eaLnBrk="0" hangingPunct="0">
              <a:spcBef>
                <a:spcPct val="50000"/>
              </a:spcBef>
            </a:pPr>
            <a:r>
              <a:rPr lang="sv-SE" sz="2800" dirty="0" err="1">
                <a:latin typeface="Tahoma" charset="0"/>
              </a:rPr>
              <a:t>Bootstrapping</a:t>
            </a:r>
            <a:r>
              <a:rPr lang="sv-SE" sz="2800" dirty="0">
                <a:latin typeface="Tahoma" charset="0"/>
              </a:rPr>
              <a:t> – an </a:t>
            </a:r>
            <a:r>
              <a:rPr lang="sv-SE" sz="2800" dirty="0" err="1">
                <a:latin typeface="Tahoma" charset="0"/>
              </a:rPr>
              <a:t>example</a:t>
            </a:r>
            <a:endParaRPr lang="en-US" sz="2800" dirty="0">
              <a:latin typeface="Tahoma" charset="0"/>
            </a:endParaRPr>
          </a:p>
        </p:txBody>
      </p:sp>
      <p:sp>
        <p:nvSpPr>
          <p:cNvPr id="297257" name="Text Box 297"/>
          <p:cNvSpPr txBox="1">
            <a:spLocks noChangeArrowheads="1"/>
          </p:cNvSpPr>
          <p:nvPr/>
        </p:nvSpPr>
        <p:spPr bwMode="auto">
          <a:xfrm>
            <a:off x="9072034" y="6165850"/>
            <a:ext cx="2976033"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571500">
              <a:defRPr>
                <a:solidFill>
                  <a:schemeClr val="tx1"/>
                </a:solidFill>
                <a:latin typeface="Arial" charset="0"/>
              </a:defRPr>
            </a:lvl2pPr>
            <a:lvl3pPr marL="1143000">
              <a:defRPr>
                <a:solidFill>
                  <a:schemeClr val="tx1"/>
                </a:solidFill>
                <a:latin typeface="Arial" charset="0"/>
              </a:defRPr>
            </a:lvl3pPr>
            <a:lvl4pPr marL="1714500">
              <a:defRPr>
                <a:solidFill>
                  <a:schemeClr val="tx1"/>
                </a:solidFill>
                <a:latin typeface="Arial" charset="0"/>
              </a:defRPr>
            </a:lvl4pPr>
            <a:lvl5pPr marL="2286000">
              <a:defRPr>
                <a:solidFill>
                  <a:schemeClr val="tx1"/>
                </a:solidFill>
                <a:latin typeface="Arial" charset="0"/>
              </a:defRPr>
            </a:lvl5pPr>
            <a:lvl6pPr marL="2743200" fontAlgn="base">
              <a:spcBef>
                <a:spcPct val="0"/>
              </a:spcBef>
              <a:spcAft>
                <a:spcPct val="0"/>
              </a:spcAft>
              <a:defRPr>
                <a:solidFill>
                  <a:schemeClr val="tx1"/>
                </a:solidFill>
                <a:latin typeface="Arial" charset="0"/>
              </a:defRPr>
            </a:lvl6pPr>
            <a:lvl7pPr marL="3200400" fontAlgn="base">
              <a:spcBef>
                <a:spcPct val="0"/>
              </a:spcBef>
              <a:spcAft>
                <a:spcPct val="0"/>
              </a:spcAft>
              <a:defRPr>
                <a:solidFill>
                  <a:schemeClr val="tx1"/>
                </a:solidFill>
                <a:latin typeface="Arial" charset="0"/>
              </a:defRPr>
            </a:lvl7pPr>
            <a:lvl8pPr marL="3657600" fontAlgn="base">
              <a:spcBef>
                <a:spcPct val="0"/>
              </a:spcBef>
              <a:spcAft>
                <a:spcPct val="0"/>
              </a:spcAft>
              <a:defRPr>
                <a:solidFill>
                  <a:schemeClr val="tx1"/>
                </a:solidFill>
                <a:latin typeface="Arial" charset="0"/>
              </a:defRPr>
            </a:lvl8pPr>
            <a:lvl9pPr marL="4114800" fontAlgn="base">
              <a:spcBef>
                <a:spcPct val="0"/>
              </a:spcBef>
              <a:spcAft>
                <a:spcPct val="0"/>
              </a:spcAft>
              <a:defRPr>
                <a:solidFill>
                  <a:schemeClr val="tx1"/>
                </a:solidFill>
                <a:latin typeface="Arial" charset="0"/>
              </a:defRPr>
            </a:lvl9pPr>
          </a:lstStyle>
          <a:p>
            <a:pPr eaLnBrk="0" hangingPunct="0">
              <a:spcBef>
                <a:spcPct val="50000"/>
              </a:spcBef>
            </a:pPr>
            <a:r>
              <a:rPr lang="sv-SE" sz="2200" dirty="0" err="1">
                <a:latin typeface="Tahoma" charset="0"/>
              </a:rPr>
              <a:t>Majority-rule</a:t>
            </a:r>
            <a:r>
              <a:rPr lang="sv-SE" sz="2200" dirty="0">
                <a:latin typeface="Tahoma" charset="0"/>
              </a:rPr>
              <a:t> consensus </a:t>
            </a:r>
            <a:r>
              <a:rPr lang="sv-SE" sz="2200" dirty="0" err="1">
                <a:latin typeface="Tahoma" charset="0"/>
              </a:rPr>
              <a:t>tree</a:t>
            </a:r>
            <a:endParaRPr lang="en-US" sz="2200" dirty="0">
              <a:latin typeface="Tahoma" charset="0"/>
            </a:endParaRPr>
          </a:p>
        </p:txBody>
      </p:sp>
      <p:sp>
        <p:nvSpPr>
          <p:cNvPr id="2" name="Rectangle 1"/>
          <p:cNvSpPr/>
          <p:nvPr/>
        </p:nvSpPr>
        <p:spPr>
          <a:xfrm>
            <a:off x="1775520" y="1556792"/>
            <a:ext cx="576064" cy="288032"/>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87755" y="2636912"/>
            <a:ext cx="576064" cy="288032"/>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39883" y="6525344"/>
            <a:ext cx="576064" cy="288032"/>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43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527051" y="260351"/>
            <a:ext cx="9211733" cy="720725"/>
          </a:xfrm>
          <a:noFill/>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nchor="ctr">
            <a:normAutofit/>
          </a:bodyPr>
          <a:lstStyle/>
          <a:p>
            <a:r>
              <a:rPr lang="en-US"/>
              <a:t>Bootstrap - interpretation </a:t>
            </a:r>
          </a:p>
        </p:txBody>
      </p:sp>
      <p:sp>
        <p:nvSpPr>
          <p:cNvPr id="307203" name="Rectangle 3"/>
          <p:cNvSpPr>
            <a:spLocks noGrp="1" noChangeArrowheads="1"/>
          </p:cNvSpPr>
          <p:nvPr>
            <p:ph idx="1"/>
          </p:nvPr>
        </p:nvSpPr>
        <p:spPr>
          <a:xfrm>
            <a:off x="527051" y="1412777"/>
            <a:ext cx="10456636" cy="5256585"/>
          </a:xfrm>
          <a:noFill/>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noAutofit/>
          </a:bodyPr>
          <a:lstStyle/>
          <a:p>
            <a:r>
              <a:rPr lang="en-US" sz="2800" dirty="0"/>
              <a:t>Hillis &amp; Bull 1993</a:t>
            </a:r>
          </a:p>
          <a:p>
            <a:pPr lvl="1"/>
            <a:r>
              <a:rPr lang="en-US" sz="2800" dirty="0"/>
              <a:t>Examined interpretation of BP using simulated data &amp;  known phylogenies</a:t>
            </a:r>
          </a:p>
          <a:p>
            <a:pPr lvl="1"/>
            <a:r>
              <a:rPr lang="en-US" sz="2800" dirty="0"/>
              <a:t>Conclusions: </a:t>
            </a:r>
          </a:p>
          <a:p>
            <a:pPr lvl="2"/>
            <a:r>
              <a:rPr lang="en-US" dirty="0"/>
              <a:t>Low BPs </a:t>
            </a:r>
            <a:r>
              <a:rPr lang="en-US" dirty="0">
                <a:solidFill>
                  <a:srgbClr val="0000FF"/>
                </a:solidFill>
              </a:rPr>
              <a:t>overestimate</a:t>
            </a:r>
            <a:r>
              <a:rPr lang="en-US" dirty="0">
                <a:solidFill>
                  <a:srgbClr val="3366FF"/>
                </a:solidFill>
              </a:rPr>
              <a:t> </a:t>
            </a:r>
            <a:r>
              <a:rPr lang="en-US" dirty="0"/>
              <a:t>accuracy</a:t>
            </a:r>
          </a:p>
          <a:p>
            <a:pPr lvl="2"/>
            <a:r>
              <a:rPr lang="en-US" dirty="0"/>
              <a:t>High BPs </a:t>
            </a:r>
            <a:r>
              <a:rPr lang="en-US" dirty="0">
                <a:solidFill>
                  <a:srgbClr val="0000FF"/>
                </a:solidFill>
              </a:rPr>
              <a:t>underestimate</a:t>
            </a:r>
            <a:r>
              <a:rPr lang="en-US" dirty="0">
                <a:solidFill>
                  <a:srgbClr val="3366FF"/>
                </a:solidFill>
              </a:rPr>
              <a:t> </a:t>
            </a:r>
            <a:r>
              <a:rPr lang="en-US" dirty="0"/>
              <a:t>accuracy - BP = 70% was statistically significant support (only applies to their simulated data)</a:t>
            </a:r>
          </a:p>
          <a:p>
            <a:pPr lvl="1"/>
            <a:r>
              <a:rPr lang="en-US" sz="2800" dirty="0"/>
              <a:t>Done on small datasets (few genes)</a:t>
            </a:r>
          </a:p>
          <a:p>
            <a:pPr lvl="1"/>
            <a:r>
              <a:rPr lang="en-US" sz="2800" dirty="0"/>
              <a:t>Phylogenomic datasets seem to inflate bootstraps </a:t>
            </a:r>
            <a:r>
              <a:rPr lang="mr-IN" sz="2800" dirty="0"/>
              <a:t>–</a:t>
            </a:r>
            <a:r>
              <a:rPr lang="en-US" sz="2800" dirty="0"/>
              <a:t> a higher number is needed to be considered significant</a:t>
            </a:r>
          </a:p>
        </p:txBody>
      </p:sp>
    </p:spTree>
    <p:extLst>
      <p:ext uri="{BB962C8B-B14F-4D97-AF65-F5344CB8AC3E}">
        <p14:creationId xmlns:p14="http://schemas.microsoft.com/office/powerpoint/2010/main" val="402281647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branch support measures</a:t>
            </a:r>
          </a:p>
        </p:txBody>
      </p:sp>
      <p:sp>
        <p:nvSpPr>
          <p:cNvPr id="3" name="Content Placeholder 2"/>
          <p:cNvSpPr>
            <a:spLocks noGrp="1"/>
          </p:cNvSpPr>
          <p:nvPr>
            <p:ph idx="1"/>
          </p:nvPr>
        </p:nvSpPr>
        <p:spPr/>
        <p:txBody>
          <a:bodyPr>
            <a:normAutofit/>
          </a:bodyPr>
          <a:lstStyle/>
          <a:p>
            <a:r>
              <a:rPr lang="en-US" sz="3200" dirty="0"/>
              <a:t>Ultrafast bootstrap (Nguyen et al. 2015)</a:t>
            </a:r>
          </a:p>
          <a:p>
            <a:pPr lvl="1"/>
            <a:r>
              <a:rPr lang="en-US" sz="2800" dirty="0"/>
              <a:t>10 to 40 times faster than </a:t>
            </a:r>
            <a:r>
              <a:rPr lang="en-US" sz="2800" dirty="0" err="1"/>
              <a:t>RAxML</a:t>
            </a:r>
            <a:r>
              <a:rPr lang="en-US" sz="2800" dirty="0"/>
              <a:t> rapid bootstrap and obtains less biased support values</a:t>
            </a:r>
          </a:p>
          <a:p>
            <a:pPr lvl="1"/>
            <a:r>
              <a:rPr lang="en-US" sz="2800" dirty="0"/>
              <a:t>Different interpretation from the usual bootstrap</a:t>
            </a:r>
          </a:p>
          <a:p>
            <a:pPr lvl="1"/>
            <a:r>
              <a:rPr lang="en-US" sz="2800" dirty="0"/>
              <a:t>These support values are more unbiased: 95% support correspond roughly to a probability of 95% that a clade is true</a:t>
            </a:r>
            <a:endParaRPr lang="en-US" dirty="0"/>
          </a:p>
          <a:p>
            <a:pPr lvl="1"/>
            <a:r>
              <a:rPr lang="en-US" sz="2800" dirty="0"/>
              <a:t>&gt;=95% is significant</a:t>
            </a:r>
          </a:p>
        </p:txBody>
      </p:sp>
      <p:sp>
        <p:nvSpPr>
          <p:cNvPr id="4" name="TextBox 3"/>
          <p:cNvSpPr txBox="1"/>
          <p:nvPr/>
        </p:nvSpPr>
        <p:spPr>
          <a:xfrm>
            <a:off x="0" y="5656491"/>
            <a:ext cx="11921613" cy="954107"/>
          </a:xfrm>
          <a:prstGeom prst="rect">
            <a:avLst/>
          </a:prstGeom>
          <a:noFill/>
        </p:spPr>
        <p:txBody>
          <a:bodyPr wrap="square" rtlCol="0">
            <a:spAutoFit/>
          </a:bodyPr>
          <a:lstStyle/>
          <a:p>
            <a:r>
              <a:rPr lang="en-US" sz="1400" dirty="0"/>
              <a:t>L.-T. Nguyen, H.A. Schmidt, A. von </a:t>
            </a:r>
            <a:r>
              <a:rPr lang="en-US" sz="1400" dirty="0" err="1"/>
              <a:t>Haeseler</a:t>
            </a:r>
            <a:r>
              <a:rPr lang="en-US" sz="1400" dirty="0"/>
              <a:t>, and B.Q. Minh (2015) IQ-TREE: A fast and effective stochastic algorithm for estimating maximum likelihood phylogenies. Mol. Biol. </a:t>
            </a:r>
            <a:r>
              <a:rPr lang="en-US" sz="1400" dirty="0" err="1"/>
              <a:t>Evol</a:t>
            </a:r>
            <a:r>
              <a:rPr lang="en-US" sz="1400" dirty="0"/>
              <a:t>., 32:268-274. DOI: 10.1093/</a:t>
            </a:r>
            <a:r>
              <a:rPr lang="en-US" sz="1400" dirty="0" err="1"/>
              <a:t>molbev</a:t>
            </a:r>
            <a:r>
              <a:rPr lang="en-US" sz="1400" dirty="0"/>
              <a:t>/msu300</a:t>
            </a:r>
          </a:p>
          <a:p>
            <a:r>
              <a:rPr lang="en-US" sz="1400" dirty="0"/>
              <a:t>D.T. Hoang, O. </a:t>
            </a:r>
            <a:r>
              <a:rPr lang="en-US" sz="1400" dirty="0" err="1"/>
              <a:t>Chernomor</a:t>
            </a:r>
            <a:r>
              <a:rPr lang="en-US" sz="1400" dirty="0"/>
              <a:t>, A. von </a:t>
            </a:r>
            <a:r>
              <a:rPr lang="en-US" sz="1400" dirty="0" err="1"/>
              <a:t>Haeseler</a:t>
            </a:r>
            <a:r>
              <a:rPr lang="en-US" sz="1400" dirty="0"/>
              <a:t>, B.Q. Minh, and L.S. </a:t>
            </a:r>
            <a:r>
              <a:rPr lang="en-US" sz="1400" dirty="0" err="1"/>
              <a:t>Vinh</a:t>
            </a:r>
            <a:r>
              <a:rPr lang="en-US" sz="1400" dirty="0"/>
              <a:t> (2018) UFBoot2: Improving the ultrafast bootstrap approximation. Mol. Biol. </a:t>
            </a:r>
            <a:r>
              <a:rPr lang="en-US" sz="1400" dirty="0" err="1"/>
              <a:t>Evol</a:t>
            </a:r>
            <a:r>
              <a:rPr lang="en-US" sz="1400" dirty="0"/>
              <a:t>., 35:518–522. DOI: 10.1093/</a:t>
            </a:r>
            <a:r>
              <a:rPr lang="en-US" sz="1400" dirty="0" err="1"/>
              <a:t>molbev</a:t>
            </a:r>
            <a:r>
              <a:rPr lang="en-US" sz="1400" dirty="0"/>
              <a:t>/msx281</a:t>
            </a:r>
          </a:p>
        </p:txBody>
      </p:sp>
    </p:spTree>
    <p:extLst>
      <p:ext uri="{BB962C8B-B14F-4D97-AF65-F5344CB8AC3E}">
        <p14:creationId xmlns:p14="http://schemas.microsoft.com/office/powerpoint/2010/main" val="2516117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branch support measures</a:t>
            </a:r>
          </a:p>
        </p:txBody>
      </p:sp>
      <p:sp>
        <p:nvSpPr>
          <p:cNvPr id="3" name="Content Placeholder 2"/>
          <p:cNvSpPr>
            <a:spLocks noGrp="1"/>
          </p:cNvSpPr>
          <p:nvPr>
            <p:ph idx="1"/>
          </p:nvPr>
        </p:nvSpPr>
        <p:spPr/>
        <p:txBody>
          <a:bodyPr>
            <a:normAutofit/>
          </a:bodyPr>
          <a:lstStyle/>
          <a:p>
            <a:r>
              <a:rPr lang="en-US" dirty="0"/>
              <a:t>SH-</a:t>
            </a:r>
            <a:r>
              <a:rPr lang="en-US" dirty="0" err="1"/>
              <a:t>aLRT</a:t>
            </a:r>
            <a:r>
              <a:rPr lang="en-US" dirty="0"/>
              <a:t> branch test</a:t>
            </a:r>
          </a:p>
          <a:p>
            <a:pPr lvl="1"/>
            <a:r>
              <a:rPr lang="en-US" dirty="0" err="1"/>
              <a:t>Shimodaira</a:t>
            </a:r>
            <a:r>
              <a:rPr lang="en-US" dirty="0"/>
              <a:t>-Hasegawa approximate likelihood ratio test</a:t>
            </a:r>
          </a:p>
          <a:p>
            <a:pPr lvl="1"/>
            <a:r>
              <a:rPr lang="en-US" dirty="0"/>
              <a:t>&gt;=80% is significant</a:t>
            </a:r>
          </a:p>
          <a:p>
            <a:pPr lvl="1"/>
            <a:r>
              <a:rPr lang="en-US" dirty="0"/>
              <a:t>Robust to various model assumption violations</a:t>
            </a:r>
          </a:p>
        </p:txBody>
      </p:sp>
      <p:sp>
        <p:nvSpPr>
          <p:cNvPr id="4" name="TextBox 3"/>
          <p:cNvSpPr txBox="1"/>
          <p:nvPr/>
        </p:nvSpPr>
        <p:spPr>
          <a:xfrm>
            <a:off x="127048" y="5877273"/>
            <a:ext cx="11921613" cy="954107"/>
          </a:xfrm>
          <a:prstGeom prst="rect">
            <a:avLst/>
          </a:prstGeom>
          <a:noFill/>
        </p:spPr>
        <p:txBody>
          <a:bodyPr wrap="square" rtlCol="0">
            <a:spAutoFit/>
          </a:bodyPr>
          <a:lstStyle/>
          <a:p>
            <a:r>
              <a:rPr lang="en-US" sz="1400" b="1" dirty="0" err="1">
                <a:latin typeface="Arial"/>
                <a:cs typeface="Arial"/>
              </a:rPr>
              <a:t>Guindon</a:t>
            </a:r>
            <a:r>
              <a:rPr lang="en-US" sz="1400" b="1" dirty="0">
                <a:latin typeface="Arial"/>
                <a:cs typeface="Arial"/>
              </a:rPr>
              <a:t> et al. (2010) </a:t>
            </a:r>
            <a:r>
              <a:rPr lang="en-US" sz="1400" dirty="0">
                <a:latin typeface="Arial"/>
                <a:cs typeface="Arial"/>
              </a:rPr>
              <a:t>New Algorithms and Methods to Estimate Maximum-Likelihood Phylogenies: Assessing the Performance of </a:t>
            </a:r>
            <a:r>
              <a:rPr lang="en-US" sz="1400" dirty="0" err="1">
                <a:latin typeface="Arial"/>
                <a:cs typeface="Arial"/>
              </a:rPr>
              <a:t>PhyML</a:t>
            </a:r>
            <a:r>
              <a:rPr lang="en-US" sz="1400" dirty="0">
                <a:latin typeface="Arial"/>
                <a:cs typeface="Arial"/>
              </a:rPr>
              <a:t> 3.0. Syst. Biol. 59:</a:t>
            </a:r>
            <a:r>
              <a:rPr lang="fi-FI" sz="1400" dirty="0">
                <a:latin typeface="Arial"/>
                <a:cs typeface="Arial"/>
              </a:rPr>
              <a:t>307–321</a:t>
            </a:r>
            <a:r>
              <a:rPr lang="en-US" sz="1400" dirty="0">
                <a:latin typeface="Arial"/>
                <a:cs typeface="Arial"/>
              </a:rPr>
              <a:t>. DOI: </a:t>
            </a:r>
            <a:r>
              <a:rPr lang="mr-IN" sz="1400" dirty="0">
                <a:latin typeface="Arial"/>
                <a:cs typeface="Arial"/>
              </a:rPr>
              <a:t>10.1093/sysbio/syq010</a:t>
            </a:r>
            <a:endParaRPr lang="fi-FI" sz="1400" dirty="0">
              <a:latin typeface="Arial"/>
              <a:cs typeface="Arial"/>
            </a:endParaRPr>
          </a:p>
          <a:p>
            <a:r>
              <a:rPr lang="fi-FI" sz="1400" b="1" dirty="0" err="1">
                <a:latin typeface="Arial"/>
                <a:cs typeface="Arial"/>
              </a:rPr>
              <a:t>Anisimova</a:t>
            </a:r>
            <a:r>
              <a:rPr lang="fi-FI" sz="1400" b="1" dirty="0">
                <a:latin typeface="Arial"/>
                <a:cs typeface="Arial"/>
              </a:rPr>
              <a:t> et al. (2011)</a:t>
            </a:r>
            <a:r>
              <a:rPr lang="fi-FI" sz="1400" dirty="0">
                <a:latin typeface="Arial"/>
                <a:cs typeface="Arial"/>
              </a:rPr>
              <a:t> </a:t>
            </a:r>
            <a:r>
              <a:rPr lang="fi-FI" sz="1400" dirty="0" err="1">
                <a:latin typeface="Arial"/>
                <a:cs typeface="Arial"/>
              </a:rPr>
              <a:t>Survey</a:t>
            </a:r>
            <a:r>
              <a:rPr lang="fi-FI" sz="1400" dirty="0">
                <a:latin typeface="Arial"/>
                <a:cs typeface="Arial"/>
              </a:rPr>
              <a:t> of </a:t>
            </a:r>
            <a:r>
              <a:rPr lang="fi-FI" sz="1400" dirty="0" err="1">
                <a:latin typeface="Arial"/>
                <a:cs typeface="Arial"/>
              </a:rPr>
              <a:t>Branch</a:t>
            </a:r>
            <a:r>
              <a:rPr lang="fi-FI" sz="1400" dirty="0">
                <a:latin typeface="Arial"/>
                <a:cs typeface="Arial"/>
              </a:rPr>
              <a:t> </a:t>
            </a:r>
            <a:r>
              <a:rPr lang="fi-FI" sz="1400" dirty="0" err="1">
                <a:latin typeface="Arial"/>
                <a:cs typeface="Arial"/>
              </a:rPr>
              <a:t>Support</a:t>
            </a:r>
            <a:r>
              <a:rPr lang="fi-FI" sz="1400" dirty="0">
                <a:latin typeface="Arial"/>
                <a:cs typeface="Arial"/>
              </a:rPr>
              <a:t> </a:t>
            </a:r>
            <a:r>
              <a:rPr lang="fi-FI" sz="1400" dirty="0" err="1">
                <a:latin typeface="Arial"/>
                <a:cs typeface="Arial"/>
              </a:rPr>
              <a:t>Methods</a:t>
            </a:r>
            <a:r>
              <a:rPr lang="fi-FI" sz="1400" dirty="0">
                <a:latin typeface="Arial"/>
                <a:cs typeface="Arial"/>
              </a:rPr>
              <a:t> </a:t>
            </a:r>
            <a:r>
              <a:rPr lang="fi-FI" sz="1400" dirty="0" err="1">
                <a:latin typeface="Arial"/>
                <a:cs typeface="Arial"/>
              </a:rPr>
              <a:t>Demonstrates</a:t>
            </a:r>
            <a:r>
              <a:rPr lang="fi-FI" sz="1400" dirty="0">
                <a:latin typeface="Arial"/>
                <a:cs typeface="Arial"/>
              </a:rPr>
              <a:t> </a:t>
            </a:r>
            <a:r>
              <a:rPr lang="fi-FI" sz="1400" dirty="0" err="1">
                <a:latin typeface="Arial"/>
                <a:cs typeface="Arial"/>
              </a:rPr>
              <a:t>Accuracy</a:t>
            </a:r>
            <a:r>
              <a:rPr lang="fi-FI" sz="1400" dirty="0">
                <a:latin typeface="Arial"/>
                <a:cs typeface="Arial"/>
              </a:rPr>
              <a:t>, Power, and </a:t>
            </a:r>
            <a:r>
              <a:rPr lang="fi-FI" sz="1400" dirty="0" err="1">
                <a:latin typeface="Arial"/>
                <a:cs typeface="Arial"/>
              </a:rPr>
              <a:t>Robustness</a:t>
            </a:r>
            <a:r>
              <a:rPr lang="fi-FI" sz="1400" dirty="0">
                <a:latin typeface="Arial"/>
                <a:cs typeface="Arial"/>
              </a:rPr>
              <a:t> of </a:t>
            </a:r>
            <a:r>
              <a:rPr lang="fi-FI" sz="1400" dirty="0" err="1">
                <a:latin typeface="Arial"/>
                <a:cs typeface="Arial"/>
              </a:rPr>
              <a:t>Fast</a:t>
            </a:r>
            <a:r>
              <a:rPr lang="fi-FI" sz="1400" dirty="0">
                <a:latin typeface="Arial"/>
                <a:cs typeface="Arial"/>
              </a:rPr>
              <a:t> </a:t>
            </a:r>
            <a:r>
              <a:rPr lang="fi-FI" sz="1400" dirty="0" err="1">
                <a:latin typeface="Arial"/>
                <a:cs typeface="Arial"/>
              </a:rPr>
              <a:t>Likelihood-based</a:t>
            </a:r>
            <a:r>
              <a:rPr lang="fi-FI" sz="1400" dirty="0">
                <a:latin typeface="Arial"/>
                <a:cs typeface="Arial"/>
              </a:rPr>
              <a:t> </a:t>
            </a:r>
            <a:r>
              <a:rPr lang="fi-FI" sz="1400" dirty="0" err="1">
                <a:latin typeface="Arial"/>
                <a:cs typeface="Arial"/>
              </a:rPr>
              <a:t>Approximation</a:t>
            </a:r>
            <a:r>
              <a:rPr lang="fi-FI" sz="1400" dirty="0">
                <a:latin typeface="Arial"/>
                <a:cs typeface="Arial"/>
              </a:rPr>
              <a:t> </a:t>
            </a:r>
            <a:r>
              <a:rPr lang="fi-FI" sz="1400" dirty="0" err="1">
                <a:latin typeface="Arial"/>
                <a:cs typeface="Arial"/>
              </a:rPr>
              <a:t>Schemes</a:t>
            </a:r>
            <a:r>
              <a:rPr lang="fi-FI" sz="1400" dirty="0">
                <a:latin typeface="Arial"/>
                <a:cs typeface="Arial"/>
              </a:rPr>
              <a:t>. </a:t>
            </a:r>
            <a:r>
              <a:rPr lang="en-US" sz="1400" dirty="0">
                <a:latin typeface="Arial"/>
                <a:cs typeface="Arial"/>
              </a:rPr>
              <a:t>Syst. Biol. </a:t>
            </a:r>
            <a:r>
              <a:rPr lang="is-IS" sz="1400" dirty="0">
                <a:latin typeface="Arial"/>
                <a:cs typeface="Arial"/>
              </a:rPr>
              <a:t>60(5):685–699. </a:t>
            </a:r>
            <a:r>
              <a:rPr lang="mr-IN" sz="1400" dirty="0">
                <a:latin typeface="Arial"/>
                <a:cs typeface="Arial"/>
              </a:rPr>
              <a:t>DOI:10.1093/sysbio/syr041</a:t>
            </a:r>
            <a:endParaRPr lang="en-US" sz="1400" dirty="0">
              <a:latin typeface="Arial"/>
              <a:cs typeface="Arial"/>
            </a:endParaRPr>
          </a:p>
        </p:txBody>
      </p:sp>
    </p:spTree>
    <p:extLst>
      <p:ext uri="{BB962C8B-B14F-4D97-AF65-F5344CB8AC3E}">
        <p14:creationId xmlns:p14="http://schemas.microsoft.com/office/powerpoint/2010/main" val="500362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Number of taxa</a:t>
            </a:r>
          </a:p>
        </p:txBody>
      </p:sp>
      <p:sp>
        <p:nvSpPr>
          <p:cNvPr id="2" name="Content Placeholder 1"/>
          <p:cNvSpPr>
            <a:spLocks noGrp="1"/>
          </p:cNvSpPr>
          <p:nvPr>
            <p:ph idx="1"/>
          </p:nvPr>
        </p:nvSpPr>
        <p:spPr>
          <a:xfrm>
            <a:off x="838200" y="1916832"/>
            <a:ext cx="9372600" cy="4680520"/>
          </a:xfrm>
        </p:spPr>
        <p:txBody>
          <a:bodyPr>
            <a:normAutofit/>
          </a:bodyPr>
          <a:lstStyle/>
          <a:p>
            <a:r>
              <a:rPr lang="sv-SE" dirty="0" err="1"/>
              <a:t>What</a:t>
            </a:r>
            <a:r>
              <a:rPr lang="sv-SE" dirty="0"/>
              <a:t> is </a:t>
            </a:r>
            <a:r>
              <a:rPr lang="sv-SE" dirty="0" err="1"/>
              <a:t>good</a:t>
            </a:r>
            <a:r>
              <a:rPr lang="sv-SE" dirty="0"/>
              <a:t> </a:t>
            </a:r>
            <a:r>
              <a:rPr lang="sv-SE" dirty="0" err="1"/>
              <a:t>taxon</a:t>
            </a:r>
            <a:r>
              <a:rPr lang="sv-SE" dirty="0"/>
              <a:t> sampling? – 10%, 20%, 50% </a:t>
            </a:r>
            <a:r>
              <a:rPr lang="sv-SE" dirty="0" err="1"/>
              <a:t>of</a:t>
            </a:r>
            <a:r>
              <a:rPr lang="sv-SE" dirty="0"/>
              <a:t> </a:t>
            </a:r>
            <a:r>
              <a:rPr lang="sv-SE" dirty="0" err="1"/>
              <a:t>extant</a:t>
            </a:r>
            <a:r>
              <a:rPr lang="sv-SE" dirty="0"/>
              <a:t> taxa?</a:t>
            </a:r>
            <a:endParaRPr lang="en-US" dirty="0"/>
          </a:p>
          <a:p>
            <a:pPr lvl="1"/>
            <a:r>
              <a:rPr lang="en-US" dirty="0"/>
              <a:t>The more, the better (usually)</a:t>
            </a:r>
          </a:p>
          <a:p>
            <a:pPr lvl="1"/>
            <a:r>
              <a:rPr lang="en-US" dirty="0"/>
              <a:t>A</a:t>
            </a:r>
            <a:r>
              <a:rPr lang="en-GB" dirty="0"/>
              <a:t>gain, it depends on your question</a:t>
            </a:r>
          </a:p>
          <a:p>
            <a:pPr lvl="1"/>
            <a:r>
              <a:rPr lang="en-GB" dirty="0"/>
              <a:t>Important to sample across your group of interest, not to leave out entire lineages</a:t>
            </a:r>
          </a:p>
          <a:p>
            <a:r>
              <a:rPr lang="en-GB" dirty="0"/>
              <a:t>Level of taxon sampling – different across different groups in the literature</a:t>
            </a:r>
          </a:p>
          <a:p>
            <a:pPr lvl="1"/>
            <a:r>
              <a:rPr lang="en-GB" dirty="0"/>
              <a:t>Dense taxon sampling in well known groups – vertebrates, plants, some insect groups (e.g. butterflies)</a:t>
            </a:r>
          </a:p>
          <a:p>
            <a:pPr lvl="1"/>
            <a:r>
              <a:rPr lang="en-GB" dirty="0"/>
              <a:t>Relatively low taxon sampling – many invertebrate groups</a:t>
            </a:r>
          </a:p>
        </p:txBody>
      </p:sp>
    </p:spTree>
    <p:extLst>
      <p:ext uri="{BB962C8B-B14F-4D97-AF65-F5344CB8AC3E}">
        <p14:creationId xmlns:p14="http://schemas.microsoft.com/office/powerpoint/2010/main" val="70603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626" y="260648"/>
            <a:ext cx="5238342" cy="1008112"/>
          </a:xfrm>
        </p:spPr>
        <p:txBody>
          <a:bodyPr>
            <a:normAutofit/>
          </a:bodyPr>
          <a:lstStyle/>
          <a:p>
            <a:r>
              <a:rPr lang="en-US" dirty="0"/>
              <a:t>Concordance factors</a:t>
            </a:r>
          </a:p>
        </p:txBody>
      </p:sp>
      <p:sp>
        <p:nvSpPr>
          <p:cNvPr id="3" name="Content Placeholder 2"/>
          <p:cNvSpPr>
            <a:spLocks noGrp="1"/>
          </p:cNvSpPr>
          <p:nvPr>
            <p:ph idx="1"/>
          </p:nvPr>
        </p:nvSpPr>
        <p:spPr>
          <a:xfrm>
            <a:off x="1981200" y="2348880"/>
            <a:ext cx="8229600" cy="4248472"/>
          </a:xfrm>
        </p:spPr>
        <p:txBody>
          <a:bodyPr>
            <a:normAutofit/>
          </a:bodyPr>
          <a:lstStyle/>
          <a:p>
            <a:r>
              <a:rPr lang="en-US" dirty="0" err="1"/>
              <a:t>gCF</a:t>
            </a:r>
            <a:r>
              <a:rPr lang="en-US" dirty="0"/>
              <a:t> </a:t>
            </a:r>
            <a:r>
              <a:rPr lang="mr-IN" dirty="0"/>
              <a:t>–</a:t>
            </a:r>
            <a:r>
              <a:rPr lang="en-US" dirty="0"/>
              <a:t> gene concordance factor</a:t>
            </a:r>
          </a:p>
          <a:p>
            <a:pPr lvl="1"/>
            <a:r>
              <a:rPr lang="en-US" dirty="0"/>
              <a:t>Percentage of decisive gene trees containing that branch</a:t>
            </a:r>
          </a:p>
          <a:p>
            <a:pPr lvl="1"/>
            <a:r>
              <a:rPr lang="en-US" dirty="0"/>
              <a:t>Can be close to 0% if very few genes support a particular topology</a:t>
            </a:r>
          </a:p>
          <a:p>
            <a:r>
              <a:rPr lang="en-US" dirty="0" err="1"/>
              <a:t>sCF</a:t>
            </a:r>
            <a:r>
              <a:rPr lang="en-US" dirty="0"/>
              <a:t> </a:t>
            </a:r>
            <a:r>
              <a:rPr lang="mr-IN" dirty="0"/>
              <a:t>–</a:t>
            </a:r>
            <a:r>
              <a:rPr lang="en-US" dirty="0"/>
              <a:t> site concordance factor</a:t>
            </a:r>
          </a:p>
          <a:p>
            <a:pPr lvl="1"/>
            <a:r>
              <a:rPr lang="en-US" dirty="0"/>
              <a:t>Percentage of decisive alignment sites supporting a branch in the reference tree</a:t>
            </a:r>
          </a:p>
          <a:p>
            <a:pPr lvl="1"/>
            <a:r>
              <a:rPr lang="en-US" dirty="0"/>
              <a:t>If alignment without phylogenetic signal, </a:t>
            </a:r>
            <a:r>
              <a:rPr lang="en-US" dirty="0" err="1"/>
              <a:t>sCF</a:t>
            </a:r>
            <a:r>
              <a:rPr lang="en-US" dirty="0"/>
              <a:t> ≈ 33%</a:t>
            </a:r>
          </a:p>
          <a:p>
            <a:r>
              <a:rPr lang="en-US" dirty="0"/>
              <a:t>Not necessarily high when bootstraps are high</a:t>
            </a:r>
          </a:p>
        </p:txBody>
      </p:sp>
      <p:pic>
        <p:nvPicPr>
          <p:cNvPr id="4" name="Picture 3" descr="MinhEA2020.png"/>
          <p:cNvPicPr>
            <a:picLocks noChangeAspect="1"/>
          </p:cNvPicPr>
          <p:nvPr/>
        </p:nvPicPr>
        <p:blipFill rotWithShape="1">
          <a:blip r:embed="rId2">
            <a:extLst>
              <a:ext uri="{28A0092B-C50C-407E-A947-70E740481C1C}">
                <a14:useLocalDpi xmlns:a14="http://schemas.microsoft.com/office/drawing/2010/main" val="0"/>
              </a:ext>
            </a:extLst>
          </a:blip>
          <a:srcRect t="7149"/>
          <a:stretch/>
        </p:blipFill>
        <p:spPr>
          <a:xfrm>
            <a:off x="6536601" y="260648"/>
            <a:ext cx="4716016" cy="1927609"/>
          </a:xfrm>
          <a:prstGeom prst="rect">
            <a:avLst/>
          </a:prstGeom>
        </p:spPr>
      </p:pic>
    </p:spTree>
    <p:extLst>
      <p:ext uri="{BB962C8B-B14F-4D97-AF65-F5344CB8AC3E}">
        <p14:creationId xmlns:p14="http://schemas.microsoft.com/office/powerpoint/2010/main" val="94367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S20_Papilionoidea_nt123_gcf_scf.pdf"/>
          <p:cNvPicPr>
            <a:picLocks noChangeAspect="1"/>
          </p:cNvPicPr>
          <p:nvPr/>
        </p:nvPicPr>
        <p:blipFill rotWithShape="1">
          <a:blip r:embed="rId2">
            <a:extLst>
              <a:ext uri="{28A0092B-C50C-407E-A947-70E740481C1C}">
                <a14:useLocalDpi xmlns:a14="http://schemas.microsoft.com/office/drawing/2010/main" val="0"/>
              </a:ext>
            </a:extLst>
          </a:blip>
          <a:srcRect l="6875" t="32359" r="4149" b="5674"/>
          <a:stretch/>
        </p:blipFill>
        <p:spPr>
          <a:xfrm>
            <a:off x="1524000" y="1105172"/>
            <a:ext cx="9144000" cy="5270187"/>
          </a:xfrm>
          <a:prstGeom prst="rect">
            <a:avLst/>
          </a:prstGeom>
        </p:spPr>
      </p:pic>
      <p:sp>
        <p:nvSpPr>
          <p:cNvPr id="6" name="Title 5"/>
          <p:cNvSpPr>
            <a:spLocks noGrp="1"/>
          </p:cNvSpPr>
          <p:nvPr>
            <p:ph type="title"/>
          </p:nvPr>
        </p:nvSpPr>
        <p:spPr>
          <a:xfrm>
            <a:off x="1981200" y="44624"/>
            <a:ext cx="8229600" cy="936104"/>
          </a:xfrm>
        </p:spPr>
        <p:txBody>
          <a:bodyPr>
            <a:noAutofit/>
          </a:bodyPr>
          <a:lstStyle/>
          <a:p>
            <a:pPr algn="l"/>
            <a:r>
              <a:rPr lang="en-US" sz="3200" dirty="0"/>
              <a:t>Concordance factors example: UFB/</a:t>
            </a:r>
            <a:r>
              <a:rPr lang="en-US" sz="3200" dirty="0" err="1"/>
              <a:t>gCF</a:t>
            </a:r>
            <a:r>
              <a:rPr lang="en-US" sz="3200" dirty="0"/>
              <a:t>/</a:t>
            </a:r>
            <a:r>
              <a:rPr lang="en-US" sz="3200" dirty="0" err="1"/>
              <a:t>sCF</a:t>
            </a:r>
            <a:br>
              <a:rPr lang="en-US" sz="3200" dirty="0"/>
            </a:br>
            <a:r>
              <a:rPr lang="en-US" sz="3200" dirty="0"/>
              <a:t>– potential issue: gene tree estimation error</a:t>
            </a:r>
          </a:p>
        </p:txBody>
      </p:sp>
      <p:sp>
        <p:nvSpPr>
          <p:cNvPr id="7" name="Rectangle 6"/>
          <p:cNvSpPr/>
          <p:nvPr/>
        </p:nvSpPr>
        <p:spPr>
          <a:xfrm>
            <a:off x="1271464" y="1052736"/>
            <a:ext cx="720080" cy="14401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18322" y="3256460"/>
            <a:ext cx="936104" cy="288032"/>
          </a:xfrm>
          <a:prstGeom prst="rect">
            <a:avLst/>
          </a:prstGeom>
          <a:noFill/>
          <a:ln w="254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75520" y="3429000"/>
            <a:ext cx="936104" cy="288032"/>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79576" y="4077072"/>
            <a:ext cx="936104" cy="288032"/>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423592" y="4653136"/>
            <a:ext cx="936104" cy="288032"/>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67494" y="1895818"/>
            <a:ext cx="936104" cy="288032"/>
          </a:xfrm>
          <a:prstGeom prst="rect">
            <a:avLst/>
          </a:prstGeom>
          <a:noFill/>
          <a:ln w="254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491602" y="2420888"/>
            <a:ext cx="936104" cy="288032"/>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1864" y="3717032"/>
            <a:ext cx="936104" cy="288032"/>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txBox="1">
            <a:spLocks noChangeArrowheads="1"/>
          </p:cNvSpPr>
          <p:nvPr/>
        </p:nvSpPr>
        <p:spPr>
          <a:xfrm>
            <a:off x="1534204" y="6309320"/>
            <a:ext cx="7270576" cy="548680"/>
          </a:xfrm>
          <a:prstGeom prst="rect">
            <a:avLst/>
          </a:prstGeom>
        </p:spPr>
        <p:txBody>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pPr algn="l"/>
            <a:r>
              <a:rPr lang="sv-SE" sz="2800" dirty="0" err="1"/>
              <a:t>Phylogeny</a:t>
            </a:r>
            <a:r>
              <a:rPr lang="sv-SE" sz="2800" dirty="0"/>
              <a:t> </a:t>
            </a:r>
            <a:r>
              <a:rPr lang="sv-SE" sz="2800" dirty="0" err="1"/>
              <a:t>of</a:t>
            </a:r>
            <a:r>
              <a:rPr lang="sv-SE" sz="2800" dirty="0"/>
              <a:t> </a:t>
            </a:r>
            <a:r>
              <a:rPr lang="sv-SE" sz="2800" dirty="0" err="1"/>
              <a:t>butterflies</a:t>
            </a:r>
            <a:r>
              <a:rPr lang="sv-SE" sz="2800" dirty="0"/>
              <a:t> (332 genes, IQ-</a:t>
            </a:r>
            <a:r>
              <a:rPr lang="sv-SE" sz="2800" dirty="0" err="1"/>
              <a:t>Tree</a:t>
            </a:r>
            <a:r>
              <a:rPr lang="sv-SE" sz="2800" dirty="0"/>
              <a:t>)</a:t>
            </a:r>
            <a:endParaRPr lang="en-US" sz="2800" dirty="0"/>
          </a:p>
        </p:txBody>
      </p:sp>
      <p:sp>
        <p:nvSpPr>
          <p:cNvPr id="2" name="Rectangle 1">
            <a:extLst>
              <a:ext uri="{FF2B5EF4-FFF2-40B4-BE49-F238E27FC236}">
                <a16:creationId xmlns:a16="http://schemas.microsoft.com/office/drawing/2014/main" id="{3C0E9064-BEC0-5C6B-33FE-F4FB43348AB9}"/>
              </a:ext>
            </a:extLst>
          </p:cNvPr>
          <p:cNvSpPr/>
          <p:nvPr/>
        </p:nvSpPr>
        <p:spPr>
          <a:xfrm>
            <a:off x="7141404" y="2261691"/>
            <a:ext cx="936104" cy="288032"/>
          </a:xfrm>
          <a:prstGeom prst="rect">
            <a:avLst/>
          </a:prstGeom>
          <a:noFill/>
          <a:ln w="254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694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ML </a:t>
            </a:r>
            <a:r>
              <a:rPr lang="en-GB" i="1" dirty="0"/>
              <a:t>vs</a:t>
            </a:r>
            <a:r>
              <a:rPr lang="en-GB" dirty="0"/>
              <a:t>. Bayesian view</a:t>
            </a:r>
          </a:p>
        </p:txBody>
      </p:sp>
      <p:sp>
        <p:nvSpPr>
          <p:cNvPr id="2" name="Content Placeholder 1"/>
          <p:cNvSpPr>
            <a:spLocks noGrp="1"/>
          </p:cNvSpPr>
          <p:nvPr>
            <p:ph idx="1"/>
          </p:nvPr>
        </p:nvSpPr>
        <p:spPr/>
        <p:txBody>
          <a:bodyPr>
            <a:noAutofit/>
          </a:bodyPr>
          <a:lstStyle/>
          <a:p>
            <a:r>
              <a:rPr lang="en-GB" sz="2800" dirty="0"/>
              <a:t>ML maximizes </a:t>
            </a:r>
            <a:r>
              <a:rPr lang="en-GB" sz="2800" dirty="0">
                <a:solidFill>
                  <a:srgbClr val="9933FF"/>
                </a:solidFill>
              </a:rPr>
              <a:t>probability of data, </a:t>
            </a:r>
            <a:r>
              <a:rPr lang="en-GB" sz="2800" dirty="0">
                <a:solidFill>
                  <a:srgbClr val="3366FF"/>
                </a:solidFill>
              </a:rPr>
              <a:t>given the model/parameter values (incl. </a:t>
            </a:r>
            <a:r>
              <a:rPr lang="en-GB" sz="2800" dirty="0" err="1">
                <a:solidFill>
                  <a:srgbClr val="3366FF"/>
                </a:solidFill>
              </a:rPr>
              <a:t>toplogy</a:t>
            </a:r>
            <a:r>
              <a:rPr lang="en-GB" sz="2800" dirty="0">
                <a:solidFill>
                  <a:srgbClr val="3366FF"/>
                </a:solidFill>
              </a:rPr>
              <a:t> and branch lengths)</a:t>
            </a:r>
            <a:r>
              <a:rPr lang="en-GB" sz="2800" dirty="0"/>
              <a:t>.  </a:t>
            </a:r>
          </a:p>
          <a:p>
            <a:pPr lvl="1"/>
            <a:r>
              <a:rPr lang="en-GB" sz="2400" dirty="0"/>
              <a:t>Confidence is measured by bootstrap</a:t>
            </a:r>
          </a:p>
          <a:p>
            <a:r>
              <a:rPr lang="en-GB" sz="2800" dirty="0"/>
              <a:t>Bayesian inference – </a:t>
            </a:r>
            <a:r>
              <a:rPr lang="en-GB" sz="2800" dirty="0">
                <a:solidFill>
                  <a:srgbClr val="9933FF"/>
                </a:solidFill>
              </a:rPr>
              <a:t>probability of topology with branch lengths and other parameters,</a:t>
            </a:r>
            <a:r>
              <a:rPr lang="en-GB" sz="2800" dirty="0"/>
              <a:t> </a:t>
            </a:r>
            <a:r>
              <a:rPr lang="en-GB" sz="2800" dirty="0">
                <a:solidFill>
                  <a:srgbClr val="0000FF"/>
                </a:solidFill>
              </a:rPr>
              <a:t>given the data and the model</a:t>
            </a:r>
          </a:p>
          <a:p>
            <a:pPr lvl="1"/>
            <a:r>
              <a:rPr lang="en-GB" sz="2400" dirty="0"/>
              <a:t>Confidence given by </a:t>
            </a:r>
            <a:r>
              <a:rPr lang="en-GB" sz="2400" dirty="0" err="1"/>
              <a:t>posterior</a:t>
            </a:r>
            <a:r>
              <a:rPr lang="en-GB" sz="2400" dirty="0"/>
              <a:t> probabilities</a:t>
            </a:r>
          </a:p>
          <a:p>
            <a:r>
              <a:rPr lang="en-GB" sz="2800" dirty="0" err="1"/>
              <a:t>Ronquist</a:t>
            </a:r>
            <a:r>
              <a:rPr lang="en-GB" sz="2800" dirty="0"/>
              <a:t> &amp; Deans 2010. Ann. Rev. Ent.</a:t>
            </a:r>
          </a:p>
        </p:txBody>
      </p:sp>
    </p:spTree>
    <p:extLst>
      <p:ext uri="{BB962C8B-B14F-4D97-AF65-F5344CB8AC3E}">
        <p14:creationId xmlns:p14="http://schemas.microsoft.com/office/powerpoint/2010/main" val="3106549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normAutofit/>
          </a:bodyPr>
          <a:lstStyle/>
          <a:p>
            <a:r>
              <a:rPr lang="sv-SE" dirty="0" err="1"/>
              <a:t>Bayesian</a:t>
            </a:r>
            <a:r>
              <a:rPr lang="sv-SE" dirty="0"/>
              <a:t> </a:t>
            </a:r>
            <a:r>
              <a:rPr lang="sv-SE" dirty="0" err="1"/>
              <a:t>Inference</a:t>
            </a:r>
            <a:r>
              <a:rPr lang="sv-SE" dirty="0"/>
              <a:t>: </a:t>
            </a:r>
            <a:br>
              <a:rPr lang="sv-SE" dirty="0"/>
            </a:br>
            <a:r>
              <a:rPr lang="sv-SE" dirty="0" err="1"/>
              <a:t>summarizing</a:t>
            </a:r>
            <a:r>
              <a:rPr lang="sv-SE" dirty="0"/>
              <a:t> </a:t>
            </a:r>
            <a:r>
              <a:rPr lang="sv-SE" dirty="0" err="1"/>
              <a:t>posterior</a:t>
            </a:r>
            <a:r>
              <a:rPr lang="sv-SE" dirty="0"/>
              <a:t> </a:t>
            </a:r>
            <a:r>
              <a:rPr lang="sv-SE" dirty="0" err="1"/>
              <a:t>trees</a:t>
            </a:r>
            <a:endParaRPr lang="en-US" dirty="0"/>
          </a:p>
        </p:txBody>
      </p:sp>
      <p:sp>
        <p:nvSpPr>
          <p:cNvPr id="237571" name="Rectangle 3"/>
          <p:cNvSpPr>
            <a:spLocks noGrp="1" noChangeArrowheads="1"/>
          </p:cNvSpPr>
          <p:nvPr>
            <p:ph idx="1"/>
          </p:nvPr>
        </p:nvSpPr>
        <p:spPr>
          <a:xfrm>
            <a:off x="315686" y="2260172"/>
            <a:ext cx="11038114" cy="4525963"/>
          </a:xfrm>
        </p:spPr>
        <p:txBody>
          <a:bodyPr>
            <a:noAutofit/>
          </a:bodyPr>
          <a:lstStyle/>
          <a:p>
            <a:r>
              <a:rPr lang="sv-SE" sz="2800" dirty="0"/>
              <a:t>50% </a:t>
            </a:r>
            <a:r>
              <a:rPr lang="sv-SE" sz="2800" dirty="0" err="1"/>
              <a:t>Majority</a:t>
            </a:r>
            <a:r>
              <a:rPr lang="sv-SE" sz="2800" dirty="0"/>
              <a:t> consensus </a:t>
            </a:r>
            <a:r>
              <a:rPr lang="sv-SE" sz="2800" dirty="0" err="1"/>
              <a:t>tree</a:t>
            </a:r>
            <a:endParaRPr lang="sv-SE" sz="2800" dirty="0"/>
          </a:p>
          <a:p>
            <a:pPr lvl="1"/>
            <a:r>
              <a:rPr lang="sv-SE" sz="2400" dirty="0" err="1"/>
              <a:t>Contains</a:t>
            </a:r>
            <a:r>
              <a:rPr lang="sv-SE" sz="2400" dirty="0"/>
              <a:t> all </a:t>
            </a:r>
            <a:r>
              <a:rPr lang="sv-SE" sz="2400" dirty="0" err="1"/>
              <a:t>clades</a:t>
            </a:r>
            <a:r>
              <a:rPr lang="sv-SE" sz="2400" dirty="0"/>
              <a:t> </a:t>
            </a:r>
            <a:r>
              <a:rPr lang="sv-SE" sz="2400" dirty="0" err="1"/>
              <a:t>occurring</a:t>
            </a:r>
            <a:r>
              <a:rPr lang="sv-SE" sz="2400" dirty="0"/>
              <a:t> in at </a:t>
            </a:r>
            <a:r>
              <a:rPr lang="sv-SE" sz="2400" dirty="0" err="1"/>
              <a:t>least</a:t>
            </a:r>
            <a:r>
              <a:rPr lang="sv-SE" sz="2400" dirty="0"/>
              <a:t> 50% </a:t>
            </a:r>
            <a:r>
              <a:rPr lang="sv-SE" sz="2400" dirty="0" err="1"/>
              <a:t>of</a:t>
            </a:r>
            <a:r>
              <a:rPr lang="sv-SE" sz="2400" dirty="0"/>
              <a:t> the </a:t>
            </a:r>
            <a:r>
              <a:rPr lang="sv-SE" sz="2400" dirty="0" err="1"/>
              <a:t>trees</a:t>
            </a:r>
            <a:r>
              <a:rPr lang="sv-SE" sz="2400" dirty="0"/>
              <a:t> in the </a:t>
            </a:r>
            <a:r>
              <a:rPr lang="sv-SE" sz="2400" dirty="0" err="1"/>
              <a:t>posterior</a:t>
            </a:r>
            <a:r>
              <a:rPr lang="sv-SE" sz="2400" dirty="0"/>
              <a:t> distribution (=</a:t>
            </a:r>
            <a:r>
              <a:rPr lang="sv-SE" sz="2400" dirty="0" err="1"/>
              <a:t>stationary</a:t>
            </a:r>
            <a:r>
              <a:rPr lang="sv-SE" sz="2400" dirty="0"/>
              <a:t> distribution)</a:t>
            </a:r>
            <a:endParaRPr lang="sv-SE" sz="2800" dirty="0"/>
          </a:p>
          <a:p>
            <a:pPr lvl="1"/>
            <a:r>
              <a:rPr lang="sv-SE" sz="2400" dirty="0" err="1"/>
              <a:t>Branch</a:t>
            </a:r>
            <a:r>
              <a:rPr lang="sv-SE" sz="2400" dirty="0"/>
              <a:t> support = </a:t>
            </a:r>
            <a:r>
              <a:rPr lang="sv-SE" sz="2400" dirty="0" err="1"/>
              <a:t>frequency</a:t>
            </a:r>
            <a:r>
              <a:rPr lang="sv-SE" sz="2400" dirty="0"/>
              <a:t> </a:t>
            </a:r>
            <a:r>
              <a:rPr lang="sv-SE" sz="2400" dirty="0" err="1"/>
              <a:t>of</a:t>
            </a:r>
            <a:r>
              <a:rPr lang="sv-SE" sz="2400" dirty="0"/>
              <a:t> </a:t>
            </a:r>
            <a:r>
              <a:rPr lang="sv-SE" sz="2400" dirty="0" err="1"/>
              <a:t>each</a:t>
            </a:r>
            <a:r>
              <a:rPr lang="sv-SE" sz="2400" dirty="0"/>
              <a:t> </a:t>
            </a:r>
            <a:r>
              <a:rPr lang="sv-SE" sz="2400" dirty="0" err="1"/>
              <a:t>clade</a:t>
            </a:r>
            <a:r>
              <a:rPr lang="sv-SE" sz="2400" dirty="0"/>
              <a:t> in the </a:t>
            </a:r>
            <a:r>
              <a:rPr lang="sv-SE" sz="2400" dirty="0" err="1"/>
              <a:t>posterior</a:t>
            </a:r>
            <a:r>
              <a:rPr lang="sv-SE" sz="2400" dirty="0"/>
              <a:t> distribution </a:t>
            </a:r>
            <a:r>
              <a:rPr lang="sv-SE" sz="2400" dirty="0" err="1"/>
              <a:t>of</a:t>
            </a:r>
            <a:r>
              <a:rPr lang="sv-SE" sz="2400" dirty="0"/>
              <a:t> the </a:t>
            </a:r>
            <a:r>
              <a:rPr lang="sv-SE" sz="2400" dirty="0" err="1"/>
              <a:t>trees</a:t>
            </a:r>
            <a:r>
              <a:rPr lang="sv-SE" sz="2400" dirty="0"/>
              <a:t> </a:t>
            </a:r>
            <a:r>
              <a:rPr lang="mr-IN" sz="2400" dirty="0"/>
              <a:t>–</a:t>
            </a:r>
            <a:r>
              <a:rPr lang="sv-SE" sz="2400" dirty="0"/>
              <a:t> </a:t>
            </a:r>
            <a:r>
              <a:rPr lang="sv-SE" sz="2400" dirty="0" err="1"/>
              <a:t>posterior</a:t>
            </a:r>
            <a:r>
              <a:rPr lang="sv-SE" sz="2400" dirty="0"/>
              <a:t> </a:t>
            </a:r>
            <a:r>
              <a:rPr lang="sv-SE" sz="2400" dirty="0" err="1"/>
              <a:t>probabilities</a:t>
            </a:r>
            <a:r>
              <a:rPr lang="sv-SE" sz="2400" dirty="0"/>
              <a:t> (PPs)</a:t>
            </a:r>
          </a:p>
          <a:p>
            <a:pPr lvl="1"/>
            <a:r>
              <a:rPr lang="sv-SE" sz="2400" dirty="0" err="1"/>
              <a:t>Interpreation</a:t>
            </a:r>
            <a:r>
              <a:rPr lang="sv-SE" sz="2400" dirty="0"/>
              <a:t>: </a:t>
            </a:r>
            <a:r>
              <a:rPr lang="sv-SE" sz="2400" dirty="0">
                <a:solidFill>
                  <a:srgbClr val="0000FF"/>
                </a:solidFill>
              </a:rPr>
              <a:t>an </a:t>
            </a:r>
            <a:r>
              <a:rPr lang="sv-SE" sz="2400" dirty="0" err="1">
                <a:solidFill>
                  <a:srgbClr val="0000FF"/>
                </a:solidFill>
              </a:rPr>
              <a:t>estimate</a:t>
            </a:r>
            <a:r>
              <a:rPr lang="sv-SE" sz="2400" dirty="0">
                <a:solidFill>
                  <a:srgbClr val="0000FF"/>
                </a:solidFill>
              </a:rPr>
              <a:t> (approximation) </a:t>
            </a:r>
            <a:r>
              <a:rPr lang="sv-SE" sz="2400" dirty="0" err="1">
                <a:solidFill>
                  <a:srgbClr val="0000FF"/>
                </a:solidFill>
              </a:rPr>
              <a:t>of</a:t>
            </a:r>
            <a:r>
              <a:rPr lang="sv-SE" sz="2400" dirty="0">
                <a:solidFill>
                  <a:srgbClr val="0000FF"/>
                </a:solidFill>
              </a:rPr>
              <a:t> the </a:t>
            </a:r>
            <a:r>
              <a:rPr lang="sv-SE" sz="2400" dirty="0" err="1">
                <a:solidFill>
                  <a:srgbClr val="0000FF"/>
                </a:solidFill>
              </a:rPr>
              <a:t>probability</a:t>
            </a:r>
            <a:r>
              <a:rPr lang="sv-SE" sz="2400" dirty="0">
                <a:solidFill>
                  <a:srgbClr val="0000FF"/>
                </a:solidFill>
              </a:rPr>
              <a:t> </a:t>
            </a:r>
            <a:r>
              <a:rPr lang="sv-SE" sz="2400" dirty="0" err="1">
                <a:solidFill>
                  <a:srgbClr val="0000FF"/>
                </a:solidFill>
              </a:rPr>
              <a:t>that</a:t>
            </a:r>
            <a:r>
              <a:rPr lang="sv-SE" sz="2400" dirty="0">
                <a:solidFill>
                  <a:srgbClr val="0000FF"/>
                </a:solidFill>
              </a:rPr>
              <a:t> a </a:t>
            </a:r>
            <a:r>
              <a:rPr lang="sv-SE" sz="2400" dirty="0" err="1">
                <a:solidFill>
                  <a:srgbClr val="0000FF"/>
                </a:solidFill>
              </a:rPr>
              <a:t>certain</a:t>
            </a:r>
            <a:r>
              <a:rPr lang="sv-SE" sz="2400" dirty="0">
                <a:solidFill>
                  <a:srgbClr val="0000FF"/>
                </a:solidFill>
              </a:rPr>
              <a:t> </a:t>
            </a:r>
            <a:r>
              <a:rPr lang="sv-SE" sz="2400" dirty="0" err="1">
                <a:solidFill>
                  <a:srgbClr val="0000FF"/>
                </a:solidFill>
              </a:rPr>
              <a:t>branch</a:t>
            </a:r>
            <a:r>
              <a:rPr lang="sv-SE" sz="2400" dirty="0">
                <a:solidFill>
                  <a:srgbClr val="0000FF"/>
                </a:solidFill>
              </a:rPr>
              <a:t> </a:t>
            </a:r>
            <a:r>
              <a:rPr lang="sv-SE" sz="2400" dirty="0" err="1">
                <a:solidFill>
                  <a:srgbClr val="0000FF"/>
                </a:solidFill>
              </a:rPr>
              <a:t>exists</a:t>
            </a:r>
            <a:r>
              <a:rPr lang="sv-SE" sz="2400" dirty="0">
                <a:solidFill>
                  <a:srgbClr val="0000FF"/>
                </a:solidFill>
              </a:rPr>
              <a:t>, given the data, the </a:t>
            </a:r>
            <a:r>
              <a:rPr lang="sv-SE" sz="2400" dirty="0" err="1">
                <a:solidFill>
                  <a:srgbClr val="0000FF"/>
                </a:solidFill>
              </a:rPr>
              <a:t>model</a:t>
            </a:r>
            <a:r>
              <a:rPr lang="sv-SE" sz="2400" dirty="0">
                <a:solidFill>
                  <a:srgbClr val="0000FF"/>
                </a:solidFill>
              </a:rPr>
              <a:t>, the priors</a:t>
            </a:r>
          </a:p>
        </p:txBody>
      </p:sp>
    </p:spTree>
    <p:extLst>
      <p:ext uri="{BB962C8B-B14F-4D97-AF65-F5344CB8AC3E}">
        <p14:creationId xmlns:p14="http://schemas.microsoft.com/office/powerpoint/2010/main" val="25597102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Bayesian Inference – Err on side of complexity</a:t>
            </a:r>
          </a:p>
        </p:txBody>
      </p:sp>
      <p:sp>
        <p:nvSpPr>
          <p:cNvPr id="2" name="Content Placeholder 1"/>
          <p:cNvSpPr>
            <a:spLocks noGrp="1"/>
          </p:cNvSpPr>
          <p:nvPr>
            <p:ph idx="1"/>
          </p:nvPr>
        </p:nvSpPr>
        <p:spPr>
          <a:xfrm>
            <a:off x="1214203" y="2383436"/>
            <a:ext cx="8996597" cy="3997893"/>
          </a:xfrm>
        </p:spPr>
        <p:txBody>
          <a:bodyPr>
            <a:noAutofit/>
          </a:bodyPr>
          <a:lstStyle/>
          <a:p>
            <a:r>
              <a:rPr lang="en-GB" dirty="0"/>
              <a:t>PP sensitive to violations of model </a:t>
            </a:r>
          </a:p>
          <a:p>
            <a:pPr lvl="1"/>
            <a:r>
              <a:rPr lang="en-GB" dirty="0"/>
              <a:t>Buckley 2002, </a:t>
            </a:r>
            <a:r>
              <a:rPr lang="en-GB" dirty="0" err="1"/>
              <a:t>Erixon</a:t>
            </a:r>
            <a:r>
              <a:rPr lang="en-GB" dirty="0"/>
              <a:t> et al. 2003, </a:t>
            </a:r>
            <a:r>
              <a:rPr lang="en-GB" dirty="0" err="1"/>
              <a:t>Huselsenbeck</a:t>
            </a:r>
            <a:r>
              <a:rPr lang="en-GB" dirty="0"/>
              <a:t> &amp; </a:t>
            </a:r>
            <a:r>
              <a:rPr lang="en-GB" dirty="0" err="1"/>
              <a:t>Rannala</a:t>
            </a:r>
            <a:r>
              <a:rPr lang="en-GB" dirty="0"/>
              <a:t> 2004</a:t>
            </a:r>
          </a:p>
          <a:p>
            <a:r>
              <a:rPr lang="en-GB" dirty="0"/>
              <a:t>Slight over-parameterization not a problem for PP (slightly increased variance)</a:t>
            </a:r>
          </a:p>
          <a:p>
            <a:pPr lvl="1"/>
            <a:r>
              <a:rPr lang="en-GB" dirty="0"/>
              <a:t>Cunningham et al. 1998</a:t>
            </a:r>
          </a:p>
          <a:p>
            <a:r>
              <a:rPr lang="en-GB" dirty="0"/>
              <a:t>Under-parameterization can inflate PP </a:t>
            </a:r>
          </a:p>
          <a:p>
            <a:pPr lvl="1"/>
            <a:r>
              <a:rPr lang="en-GB" dirty="0" err="1"/>
              <a:t>Erixon</a:t>
            </a:r>
            <a:r>
              <a:rPr lang="en-GB" dirty="0"/>
              <a:t> et al. 2003, </a:t>
            </a:r>
            <a:r>
              <a:rPr lang="en-GB" dirty="0" err="1"/>
              <a:t>Huelsenbeck</a:t>
            </a:r>
            <a:r>
              <a:rPr lang="en-GB" dirty="0"/>
              <a:t> &amp; </a:t>
            </a:r>
            <a:r>
              <a:rPr lang="en-GB" dirty="0" err="1"/>
              <a:t>Rannala</a:t>
            </a:r>
            <a:r>
              <a:rPr lang="en-GB" dirty="0"/>
              <a:t> 2004, Lemmon &amp; Moriarty 2004</a:t>
            </a:r>
          </a:p>
        </p:txBody>
      </p:sp>
    </p:spTree>
    <p:extLst>
      <p:ext uri="{BB962C8B-B14F-4D97-AF65-F5344CB8AC3E}">
        <p14:creationId xmlns:p14="http://schemas.microsoft.com/office/powerpoint/2010/main" val="1013004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sv-SE" dirty="0" err="1"/>
              <a:t>Branch</a:t>
            </a:r>
            <a:r>
              <a:rPr lang="sv-SE" dirty="0"/>
              <a:t> support: </a:t>
            </a:r>
            <a:r>
              <a:rPr lang="sv-SE" dirty="0" err="1"/>
              <a:t>summary</a:t>
            </a:r>
            <a:endParaRPr lang="en-US" dirty="0"/>
          </a:p>
        </p:txBody>
      </p:sp>
      <p:sp>
        <p:nvSpPr>
          <p:cNvPr id="227331" name="Rectangle 3"/>
          <p:cNvSpPr>
            <a:spLocks noGrp="1" noChangeArrowheads="1"/>
          </p:cNvSpPr>
          <p:nvPr>
            <p:ph idx="1"/>
          </p:nvPr>
        </p:nvSpPr>
        <p:spPr>
          <a:xfrm>
            <a:off x="838199" y="2215406"/>
            <a:ext cx="11114451" cy="4525963"/>
          </a:xfrm>
        </p:spPr>
        <p:txBody>
          <a:bodyPr>
            <a:noAutofit/>
          </a:bodyPr>
          <a:lstStyle/>
          <a:p>
            <a:r>
              <a:rPr lang="sv-SE" sz="3200" dirty="0"/>
              <a:t>Support for </a:t>
            </a:r>
            <a:r>
              <a:rPr lang="sv-SE" sz="3200" dirty="0" err="1"/>
              <a:t>your</a:t>
            </a:r>
            <a:r>
              <a:rPr lang="sv-SE" sz="3200" dirty="0"/>
              <a:t> </a:t>
            </a:r>
            <a:r>
              <a:rPr lang="sv-SE" sz="3200" dirty="0" err="1"/>
              <a:t>phylogenetic</a:t>
            </a:r>
            <a:r>
              <a:rPr lang="sv-SE" sz="3200" dirty="0"/>
              <a:t> </a:t>
            </a:r>
            <a:r>
              <a:rPr lang="sv-SE" sz="3200" dirty="0" err="1"/>
              <a:t>hypothesis</a:t>
            </a:r>
            <a:endParaRPr lang="sv-SE" sz="3200" dirty="0"/>
          </a:p>
          <a:p>
            <a:pPr lvl="1"/>
            <a:r>
              <a:rPr lang="sv-SE" sz="2800" dirty="0" err="1"/>
              <a:t>Quantitative</a:t>
            </a:r>
            <a:r>
              <a:rPr lang="sv-SE" sz="2800" dirty="0"/>
              <a:t> </a:t>
            </a:r>
            <a:r>
              <a:rPr lang="sv-SE" sz="2800" dirty="0" err="1"/>
              <a:t>measures</a:t>
            </a:r>
            <a:r>
              <a:rPr lang="sv-SE" sz="2800" dirty="0"/>
              <a:t> from the data </a:t>
            </a:r>
            <a:r>
              <a:rPr lang="sv-SE" sz="2800" dirty="0" err="1"/>
              <a:t>that</a:t>
            </a:r>
            <a:r>
              <a:rPr lang="sv-SE" sz="2800" dirty="0"/>
              <a:t> </a:t>
            </a:r>
            <a:r>
              <a:rPr lang="sv-SE" sz="2800" dirty="0" err="1"/>
              <a:t>you</a:t>
            </a:r>
            <a:r>
              <a:rPr lang="sv-SE" sz="2800" dirty="0"/>
              <a:t> </a:t>
            </a:r>
            <a:r>
              <a:rPr lang="sv-SE" sz="2800" dirty="0" err="1"/>
              <a:t>have</a:t>
            </a:r>
            <a:endParaRPr lang="sv-SE" sz="2800" dirty="0"/>
          </a:p>
          <a:p>
            <a:r>
              <a:rPr lang="sv-SE" sz="3200" dirty="0" err="1"/>
              <a:t>Measures</a:t>
            </a:r>
            <a:r>
              <a:rPr lang="sv-SE" sz="3200" dirty="0"/>
              <a:t> </a:t>
            </a:r>
            <a:r>
              <a:rPr lang="sv-SE" sz="3200" dirty="0" err="1"/>
              <a:t>of</a:t>
            </a:r>
            <a:r>
              <a:rPr lang="sv-SE" sz="3200" dirty="0"/>
              <a:t> support </a:t>
            </a:r>
            <a:r>
              <a:rPr lang="sv-SE" sz="3200" dirty="0" err="1"/>
              <a:t>tend</a:t>
            </a:r>
            <a:r>
              <a:rPr lang="sv-SE" sz="3200" dirty="0"/>
              <a:t> to be </a:t>
            </a:r>
            <a:r>
              <a:rPr lang="sv-SE" sz="3200" dirty="0" err="1"/>
              <a:t>correlated</a:t>
            </a:r>
            <a:r>
              <a:rPr lang="sv-SE" sz="3200" dirty="0"/>
              <a:t> </a:t>
            </a:r>
            <a:r>
              <a:rPr lang="sv-SE" sz="3200" dirty="0" err="1"/>
              <a:t>with</a:t>
            </a:r>
            <a:r>
              <a:rPr lang="sv-SE" sz="3200" dirty="0"/>
              <a:t> </a:t>
            </a:r>
            <a:r>
              <a:rPr lang="sv-SE" sz="3200" dirty="0" err="1"/>
              <a:t>each</a:t>
            </a:r>
            <a:r>
              <a:rPr lang="sv-SE" sz="3200" dirty="0"/>
              <a:t> </a:t>
            </a:r>
            <a:r>
              <a:rPr lang="sv-SE" sz="3200" dirty="0" err="1"/>
              <a:t>other</a:t>
            </a:r>
            <a:endParaRPr lang="sv-SE" sz="3200" dirty="0"/>
          </a:p>
          <a:p>
            <a:pPr lvl="1"/>
            <a:r>
              <a:rPr lang="sv-SE" sz="2800" dirty="0" err="1"/>
              <a:t>But</a:t>
            </a:r>
            <a:r>
              <a:rPr lang="sv-SE" sz="2800" dirty="0"/>
              <a:t> PPs </a:t>
            </a:r>
            <a:r>
              <a:rPr lang="sv-SE" sz="2800" dirty="0" err="1"/>
              <a:t>can</a:t>
            </a:r>
            <a:r>
              <a:rPr lang="sv-SE" sz="2800" dirty="0"/>
              <a:t> </a:t>
            </a:r>
            <a:r>
              <a:rPr lang="sv-SE" sz="2800" dirty="0" err="1"/>
              <a:t>sometimes</a:t>
            </a:r>
            <a:r>
              <a:rPr lang="sv-SE" sz="2800" dirty="0"/>
              <a:t> be </a:t>
            </a:r>
            <a:r>
              <a:rPr lang="sv-SE" sz="2800" dirty="0" err="1"/>
              <a:t>much</a:t>
            </a:r>
            <a:r>
              <a:rPr lang="sv-SE" sz="2800" dirty="0"/>
              <a:t> </a:t>
            </a:r>
            <a:r>
              <a:rPr lang="sv-SE" sz="2800" dirty="0" err="1"/>
              <a:t>higher</a:t>
            </a:r>
            <a:r>
              <a:rPr lang="sv-SE" sz="2800" dirty="0"/>
              <a:t> </a:t>
            </a:r>
            <a:r>
              <a:rPr lang="sv-SE" sz="2800" dirty="0" err="1"/>
              <a:t>than</a:t>
            </a:r>
            <a:r>
              <a:rPr lang="sv-SE" sz="2800" dirty="0"/>
              <a:t> BPs and </a:t>
            </a:r>
            <a:r>
              <a:rPr lang="sv-SE" sz="2800" i="1" dirty="0"/>
              <a:t>vice versa </a:t>
            </a:r>
            <a:r>
              <a:rPr lang="sv-SE" sz="2800" dirty="0"/>
              <a:t>and </a:t>
            </a:r>
            <a:r>
              <a:rPr lang="sv-SE" sz="2800" dirty="0" err="1"/>
              <a:t>such</a:t>
            </a:r>
            <a:r>
              <a:rPr lang="sv-SE" sz="2800" dirty="0"/>
              <a:t> </a:t>
            </a:r>
            <a:r>
              <a:rPr lang="sv-SE" sz="2800" dirty="0" err="1"/>
              <a:t>differences</a:t>
            </a:r>
            <a:r>
              <a:rPr lang="sv-SE" sz="2800" dirty="0"/>
              <a:t> in </a:t>
            </a:r>
            <a:r>
              <a:rPr lang="sv-SE" sz="2800" dirty="0" err="1"/>
              <a:t>branch</a:t>
            </a:r>
            <a:r>
              <a:rPr lang="sv-SE" sz="2800" dirty="0"/>
              <a:t> support </a:t>
            </a:r>
            <a:r>
              <a:rPr lang="sv-SE" sz="2800" dirty="0" err="1"/>
              <a:t>may</a:t>
            </a:r>
            <a:r>
              <a:rPr lang="sv-SE" sz="2800" dirty="0"/>
              <a:t> </a:t>
            </a:r>
            <a:r>
              <a:rPr lang="sv-SE" sz="2800" dirty="0" err="1"/>
              <a:t>indicate</a:t>
            </a:r>
            <a:r>
              <a:rPr lang="sv-SE" sz="2800" dirty="0"/>
              <a:t> </a:t>
            </a:r>
            <a:r>
              <a:rPr lang="sv-SE" sz="2800" dirty="0" err="1"/>
              <a:t>that</a:t>
            </a:r>
            <a:r>
              <a:rPr lang="sv-SE" sz="2800" dirty="0"/>
              <a:t> data </a:t>
            </a:r>
            <a:r>
              <a:rPr lang="sv-SE" sz="2800" dirty="0" err="1"/>
              <a:t>are</a:t>
            </a:r>
            <a:r>
              <a:rPr lang="sv-SE" sz="2800" dirty="0"/>
              <a:t> </a:t>
            </a:r>
            <a:r>
              <a:rPr lang="sv-SE" sz="2800" dirty="0" err="1"/>
              <a:t>misleading</a:t>
            </a:r>
            <a:r>
              <a:rPr lang="sv-SE" sz="2800" dirty="0"/>
              <a:t> in </a:t>
            </a:r>
            <a:r>
              <a:rPr lang="sv-SE" sz="2800" dirty="0" err="1"/>
              <a:t>some</a:t>
            </a:r>
            <a:r>
              <a:rPr lang="sv-SE" sz="2800" dirty="0"/>
              <a:t> </a:t>
            </a:r>
            <a:r>
              <a:rPr lang="sv-SE" sz="2800" dirty="0" err="1"/>
              <a:t>way</a:t>
            </a:r>
            <a:endParaRPr lang="sv-SE" sz="2800" i="1" dirty="0"/>
          </a:p>
        </p:txBody>
      </p:sp>
    </p:spTree>
    <p:extLst>
      <p:ext uri="{BB962C8B-B14F-4D97-AF65-F5344CB8AC3E}">
        <p14:creationId xmlns:p14="http://schemas.microsoft.com/office/powerpoint/2010/main" val="807839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dirty="0" err="1"/>
              <a:t>What</a:t>
            </a:r>
            <a:r>
              <a:rPr lang="sv-SE" dirty="0"/>
              <a:t> is </a:t>
            </a:r>
            <a:r>
              <a:rPr lang="sv-SE" dirty="0" err="1"/>
              <a:t>significant</a:t>
            </a:r>
            <a:r>
              <a:rPr lang="sv-SE" dirty="0"/>
              <a:t> support?</a:t>
            </a:r>
            <a:endParaRPr lang="en-US" dirty="0"/>
          </a:p>
        </p:txBody>
      </p:sp>
      <p:sp>
        <p:nvSpPr>
          <p:cNvPr id="3" name="Content Placeholder 2"/>
          <p:cNvSpPr>
            <a:spLocks noGrp="1"/>
          </p:cNvSpPr>
          <p:nvPr>
            <p:ph idx="1"/>
          </p:nvPr>
        </p:nvSpPr>
        <p:spPr>
          <a:xfrm>
            <a:off x="609600" y="1783357"/>
            <a:ext cx="10972800" cy="4525963"/>
          </a:xfrm>
        </p:spPr>
        <p:txBody>
          <a:bodyPr>
            <a:noAutofit/>
          </a:bodyPr>
          <a:lstStyle/>
          <a:p>
            <a:r>
              <a:rPr lang="en-US" sz="3200" dirty="0"/>
              <a:t>BPs: weak support 50–70%; 70–85% medium; &gt;85% strong</a:t>
            </a:r>
          </a:p>
          <a:p>
            <a:r>
              <a:rPr lang="en-US" sz="3200" dirty="0"/>
              <a:t>BPs in phylogenomic datasets – 100% good support, not so sure about anything below 100%</a:t>
            </a:r>
          </a:p>
          <a:p>
            <a:r>
              <a:rPr lang="en-US" sz="3200" dirty="0"/>
              <a:t>UFBS &gt;=95% significant</a:t>
            </a:r>
          </a:p>
          <a:p>
            <a:r>
              <a:rPr lang="en-US" sz="3200" dirty="0"/>
              <a:t>SH-</a:t>
            </a:r>
            <a:r>
              <a:rPr lang="en-US" sz="3200" dirty="0" err="1"/>
              <a:t>aLRT</a:t>
            </a:r>
            <a:r>
              <a:rPr lang="en-US" sz="3200" dirty="0"/>
              <a:t> &gt;=80% significant</a:t>
            </a:r>
          </a:p>
          <a:p>
            <a:r>
              <a:rPr lang="en-US" sz="3200" dirty="0"/>
              <a:t>PPs: ≈0.95 weak support; 1.00 strong support</a:t>
            </a:r>
          </a:p>
          <a:p>
            <a:endParaRPr lang="en-US" sz="3200" dirty="0"/>
          </a:p>
        </p:txBody>
      </p:sp>
    </p:spTree>
    <p:extLst>
      <p:ext uri="{BB962C8B-B14F-4D97-AF65-F5344CB8AC3E}">
        <p14:creationId xmlns:p14="http://schemas.microsoft.com/office/powerpoint/2010/main" val="1633505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609600" y="277813"/>
            <a:ext cx="10972800" cy="703262"/>
          </a:xfrm>
        </p:spPr>
        <p:txBody>
          <a:bodyPr>
            <a:normAutofit/>
          </a:bodyPr>
          <a:lstStyle/>
          <a:p>
            <a:r>
              <a:rPr lang="sv-SE"/>
              <a:t>Stability of the hypothesis</a:t>
            </a:r>
            <a:endParaRPr lang="en-US"/>
          </a:p>
        </p:txBody>
      </p:sp>
      <p:sp>
        <p:nvSpPr>
          <p:cNvPr id="229379" name="Rectangle 3"/>
          <p:cNvSpPr>
            <a:spLocks noGrp="1" noChangeArrowheads="1"/>
          </p:cNvSpPr>
          <p:nvPr>
            <p:ph idx="1"/>
          </p:nvPr>
        </p:nvSpPr>
        <p:spPr/>
        <p:txBody>
          <a:bodyPr>
            <a:normAutofit/>
          </a:bodyPr>
          <a:lstStyle/>
          <a:p>
            <a:r>
              <a:rPr lang="sv-SE" sz="2800" dirty="0" err="1"/>
              <a:t>How</a:t>
            </a:r>
            <a:r>
              <a:rPr lang="sv-SE" sz="2800" dirty="0"/>
              <a:t> </a:t>
            </a:r>
            <a:r>
              <a:rPr lang="sv-SE" sz="2800" dirty="0" err="1"/>
              <a:t>stable</a:t>
            </a:r>
            <a:r>
              <a:rPr lang="sv-SE" sz="2800" dirty="0"/>
              <a:t> is </a:t>
            </a:r>
            <a:r>
              <a:rPr lang="sv-SE" sz="2800" dirty="0" err="1"/>
              <a:t>your</a:t>
            </a:r>
            <a:r>
              <a:rPr lang="sv-SE" sz="2800" dirty="0"/>
              <a:t> </a:t>
            </a:r>
            <a:r>
              <a:rPr lang="sv-SE" sz="2800" dirty="0" err="1"/>
              <a:t>phylogenetic</a:t>
            </a:r>
            <a:r>
              <a:rPr lang="sv-SE" sz="2800" dirty="0"/>
              <a:t> </a:t>
            </a:r>
            <a:r>
              <a:rPr lang="sv-SE" sz="2800" dirty="0" err="1"/>
              <a:t>hypothesis</a:t>
            </a:r>
            <a:r>
              <a:rPr lang="sv-SE" sz="2800" dirty="0"/>
              <a:t> to </a:t>
            </a:r>
            <a:r>
              <a:rPr lang="sv-SE" sz="2800" dirty="0" err="1"/>
              <a:t>changing</a:t>
            </a:r>
            <a:r>
              <a:rPr lang="sv-SE" sz="2800" dirty="0"/>
              <a:t> the </a:t>
            </a:r>
            <a:r>
              <a:rPr lang="sv-SE" sz="2800" dirty="0" err="1"/>
              <a:t>assumptions</a:t>
            </a:r>
            <a:r>
              <a:rPr lang="sv-SE" sz="2800" dirty="0"/>
              <a:t> </a:t>
            </a:r>
            <a:r>
              <a:rPr lang="sv-SE" sz="2800" dirty="0" err="1"/>
              <a:t>of</a:t>
            </a:r>
            <a:r>
              <a:rPr lang="sv-SE" sz="2800" dirty="0"/>
              <a:t> the </a:t>
            </a:r>
            <a:r>
              <a:rPr lang="sv-SE" sz="2800" dirty="0" err="1"/>
              <a:t>analysis</a:t>
            </a:r>
            <a:r>
              <a:rPr lang="sv-SE" sz="2800" dirty="0"/>
              <a:t>?</a:t>
            </a:r>
          </a:p>
          <a:p>
            <a:r>
              <a:rPr lang="sv-SE" sz="2800" dirty="0"/>
              <a:t>Does choice </a:t>
            </a:r>
            <a:r>
              <a:rPr lang="sv-SE" sz="2800" dirty="0" err="1"/>
              <a:t>of</a:t>
            </a:r>
            <a:r>
              <a:rPr lang="sv-SE" sz="2800" dirty="0"/>
              <a:t> </a:t>
            </a:r>
            <a:r>
              <a:rPr lang="sv-SE" sz="2800" dirty="0" err="1"/>
              <a:t>model</a:t>
            </a:r>
            <a:r>
              <a:rPr lang="sv-SE" sz="2800" dirty="0"/>
              <a:t> </a:t>
            </a:r>
            <a:r>
              <a:rPr lang="sv-SE" sz="2800" dirty="0" err="1"/>
              <a:t>have</a:t>
            </a:r>
            <a:r>
              <a:rPr lang="sv-SE" sz="2800" dirty="0"/>
              <a:t> an </a:t>
            </a:r>
            <a:r>
              <a:rPr lang="sv-SE" sz="2800" dirty="0" err="1"/>
              <a:t>effect</a:t>
            </a:r>
            <a:r>
              <a:rPr lang="sv-SE" sz="2800" dirty="0"/>
              <a:t> on </a:t>
            </a:r>
            <a:r>
              <a:rPr lang="sv-SE" sz="2800" dirty="0" err="1"/>
              <a:t>your</a:t>
            </a:r>
            <a:r>
              <a:rPr lang="sv-SE" sz="2800" dirty="0"/>
              <a:t> </a:t>
            </a:r>
            <a:r>
              <a:rPr lang="sv-SE" sz="2800" dirty="0" err="1"/>
              <a:t>results</a:t>
            </a:r>
            <a:r>
              <a:rPr lang="sv-SE" sz="2800" dirty="0"/>
              <a:t>?</a:t>
            </a:r>
          </a:p>
          <a:p>
            <a:pPr lvl="1"/>
            <a:r>
              <a:rPr lang="sv-SE" sz="2400" dirty="0"/>
              <a:t>Simple </a:t>
            </a:r>
            <a:r>
              <a:rPr lang="sv-SE" sz="2400" dirty="0" err="1"/>
              <a:t>models</a:t>
            </a:r>
            <a:r>
              <a:rPr lang="sv-SE" sz="2400" dirty="0"/>
              <a:t> </a:t>
            </a:r>
            <a:r>
              <a:rPr lang="sv-SE" sz="2400" i="1" dirty="0"/>
              <a:t>vs</a:t>
            </a:r>
            <a:r>
              <a:rPr lang="sv-SE" sz="2400" dirty="0"/>
              <a:t>. </a:t>
            </a:r>
            <a:r>
              <a:rPr lang="sv-SE" sz="2400" dirty="0" err="1"/>
              <a:t>more</a:t>
            </a:r>
            <a:r>
              <a:rPr lang="sv-SE" sz="2400" dirty="0"/>
              <a:t> </a:t>
            </a:r>
            <a:r>
              <a:rPr lang="sv-SE" sz="2400" dirty="0" err="1"/>
              <a:t>complex</a:t>
            </a:r>
            <a:r>
              <a:rPr lang="sv-SE" sz="2400" dirty="0"/>
              <a:t> </a:t>
            </a:r>
            <a:r>
              <a:rPr lang="sv-SE" sz="2400" dirty="0" err="1"/>
              <a:t>models</a:t>
            </a:r>
            <a:endParaRPr lang="sv-SE" sz="2400" dirty="0"/>
          </a:p>
          <a:p>
            <a:pPr lvl="1"/>
            <a:r>
              <a:rPr lang="sv-SE" sz="2400" dirty="0" err="1"/>
              <a:t>Unpartitioned</a:t>
            </a:r>
            <a:r>
              <a:rPr lang="sv-SE" sz="2400" dirty="0"/>
              <a:t> </a:t>
            </a:r>
            <a:r>
              <a:rPr lang="sv-SE" sz="2400" i="1" dirty="0"/>
              <a:t>vs</a:t>
            </a:r>
            <a:r>
              <a:rPr lang="sv-SE" sz="2400" dirty="0"/>
              <a:t>. </a:t>
            </a:r>
            <a:r>
              <a:rPr lang="sv-SE" sz="2400" dirty="0" err="1"/>
              <a:t>partitioned</a:t>
            </a:r>
            <a:endParaRPr lang="sv-SE" sz="2400" dirty="0"/>
          </a:p>
          <a:p>
            <a:pPr lvl="1"/>
            <a:r>
              <a:rPr lang="sv-SE" sz="2400" dirty="0" err="1"/>
              <a:t>How</a:t>
            </a:r>
            <a:r>
              <a:rPr lang="sv-SE" sz="2400" dirty="0"/>
              <a:t> sensitive is </a:t>
            </a:r>
            <a:r>
              <a:rPr lang="sv-SE" sz="2400" dirty="0" err="1"/>
              <a:t>your</a:t>
            </a:r>
            <a:r>
              <a:rPr lang="sv-SE" sz="2400" dirty="0"/>
              <a:t> </a:t>
            </a:r>
            <a:r>
              <a:rPr lang="sv-SE" sz="2400" dirty="0" err="1"/>
              <a:t>hypothesis</a:t>
            </a:r>
            <a:r>
              <a:rPr lang="sv-SE" sz="2400" dirty="0"/>
              <a:t> to the parameter </a:t>
            </a:r>
            <a:r>
              <a:rPr lang="sv-SE" sz="2400" dirty="0" err="1"/>
              <a:t>values</a:t>
            </a:r>
            <a:r>
              <a:rPr lang="sv-SE" sz="2400" dirty="0"/>
              <a:t> </a:t>
            </a:r>
            <a:r>
              <a:rPr lang="sv-SE" sz="2400" dirty="0" err="1"/>
              <a:t>estimated</a:t>
            </a:r>
            <a:r>
              <a:rPr lang="sv-SE" sz="2400" dirty="0"/>
              <a:t> (precise </a:t>
            </a:r>
            <a:r>
              <a:rPr lang="sv-SE" sz="2400" i="1" dirty="0"/>
              <a:t>vs</a:t>
            </a:r>
            <a:r>
              <a:rPr lang="sv-SE" sz="2400" dirty="0"/>
              <a:t>. </a:t>
            </a:r>
            <a:r>
              <a:rPr lang="sv-SE" sz="2400" dirty="0" err="1"/>
              <a:t>imprecise</a:t>
            </a:r>
            <a:r>
              <a:rPr lang="sv-SE" sz="2400" dirty="0"/>
              <a:t> </a:t>
            </a:r>
            <a:r>
              <a:rPr lang="sv-SE" sz="2400" dirty="0" err="1"/>
              <a:t>estimates</a:t>
            </a:r>
            <a:r>
              <a:rPr lang="sv-SE" sz="2400" dirty="0"/>
              <a:t>)</a:t>
            </a:r>
          </a:p>
          <a:p>
            <a:r>
              <a:rPr lang="sv-SE" sz="2800" dirty="0"/>
              <a:t>Does choice </a:t>
            </a:r>
            <a:r>
              <a:rPr lang="sv-SE" sz="2800" dirty="0" err="1"/>
              <a:t>of</a:t>
            </a:r>
            <a:r>
              <a:rPr lang="sv-SE" sz="2800" dirty="0"/>
              <a:t> </a:t>
            </a:r>
            <a:r>
              <a:rPr lang="sv-SE" sz="2800" dirty="0" err="1"/>
              <a:t>method</a:t>
            </a:r>
            <a:r>
              <a:rPr lang="sv-SE" sz="2800" dirty="0"/>
              <a:t> </a:t>
            </a:r>
            <a:r>
              <a:rPr lang="sv-SE" sz="2800" dirty="0" err="1"/>
              <a:t>have</a:t>
            </a:r>
            <a:r>
              <a:rPr lang="sv-SE" sz="2800" dirty="0"/>
              <a:t> an </a:t>
            </a:r>
            <a:r>
              <a:rPr lang="sv-SE" sz="2800" dirty="0" err="1"/>
              <a:t>effect</a:t>
            </a:r>
            <a:r>
              <a:rPr lang="sv-SE" sz="2800" dirty="0"/>
              <a:t> – </a:t>
            </a:r>
            <a:r>
              <a:rPr lang="sv-SE" sz="2800" dirty="0" err="1"/>
              <a:t>e.g</a:t>
            </a:r>
            <a:r>
              <a:rPr lang="sv-SE" sz="2800" dirty="0"/>
              <a:t>. ML </a:t>
            </a:r>
            <a:r>
              <a:rPr lang="sv-SE" sz="2800" i="1" dirty="0"/>
              <a:t>vs</a:t>
            </a:r>
            <a:r>
              <a:rPr lang="sv-SE" sz="2800" dirty="0"/>
              <a:t>. </a:t>
            </a:r>
            <a:r>
              <a:rPr lang="sv-SE" sz="2800" dirty="0" err="1"/>
              <a:t>Bayesian</a:t>
            </a:r>
            <a:r>
              <a:rPr lang="sv-SE" sz="2800" dirty="0"/>
              <a:t>?</a:t>
            </a:r>
            <a:endParaRPr lang="en-US" sz="2800" dirty="0"/>
          </a:p>
        </p:txBody>
      </p:sp>
    </p:spTree>
    <p:extLst>
      <p:ext uri="{BB962C8B-B14F-4D97-AF65-F5344CB8AC3E}">
        <p14:creationId xmlns:p14="http://schemas.microsoft.com/office/powerpoint/2010/main" val="34920766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8C5D0A-BE1C-5CAD-996A-51655F883A7C}"/>
              </a:ext>
            </a:extLst>
          </p:cNvPr>
          <p:cNvGrpSpPr/>
          <p:nvPr/>
        </p:nvGrpSpPr>
        <p:grpSpPr>
          <a:xfrm>
            <a:off x="4428727" y="1370925"/>
            <a:ext cx="3286936" cy="4143997"/>
            <a:chOff x="4537256" y="1370925"/>
            <a:chExt cx="3286936" cy="4143997"/>
          </a:xfrm>
        </p:grpSpPr>
        <p:pic>
          <p:nvPicPr>
            <p:cNvPr id="5" name="Picture 4">
              <a:extLst>
                <a:ext uri="{FF2B5EF4-FFF2-40B4-BE49-F238E27FC236}">
                  <a16:creationId xmlns:a16="http://schemas.microsoft.com/office/drawing/2014/main" id="{2FFB4C38-91FD-C580-5B8A-960CCE642C66}"/>
                </a:ext>
              </a:extLst>
            </p:cNvPr>
            <p:cNvPicPr>
              <a:picLocks noChangeAspect="1"/>
            </p:cNvPicPr>
            <p:nvPr/>
          </p:nvPicPr>
          <p:blipFill rotWithShape="1">
            <a:blip r:embed="rId2">
              <a:extLst>
                <a:ext uri="{28A0092B-C50C-407E-A947-70E740481C1C}">
                  <a14:useLocalDpi xmlns:a14="http://schemas.microsoft.com/office/drawing/2010/main" val="0"/>
                </a:ext>
              </a:extLst>
            </a:blip>
            <a:srcRect l="3247" t="6951" r="5801"/>
            <a:stretch/>
          </p:blipFill>
          <p:spPr>
            <a:xfrm>
              <a:off x="4537256" y="1370925"/>
              <a:ext cx="3286936" cy="4143997"/>
            </a:xfrm>
            <a:prstGeom prst="rect">
              <a:avLst/>
            </a:prstGeom>
          </p:spPr>
        </p:pic>
        <p:sp>
          <p:nvSpPr>
            <p:cNvPr id="14" name="TextBox 13">
              <a:extLst>
                <a:ext uri="{FF2B5EF4-FFF2-40B4-BE49-F238E27FC236}">
                  <a16:creationId xmlns:a16="http://schemas.microsoft.com/office/drawing/2014/main" id="{260291AE-FB49-E655-C128-DC8240A291C1}"/>
                </a:ext>
              </a:extLst>
            </p:cNvPr>
            <p:cNvSpPr txBox="1"/>
            <p:nvPr/>
          </p:nvSpPr>
          <p:spPr>
            <a:xfrm>
              <a:off x="5419482" y="2945077"/>
              <a:ext cx="215123" cy="200055"/>
            </a:xfrm>
            <a:prstGeom prst="rect">
              <a:avLst/>
            </a:prstGeom>
            <a:noFill/>
          </p:spPr>
          <p:txBody>
            <a:bodyPr wrap="none" rtlCol="0">
              <a:spAutoFit/>
            </a:bodyPr>
            <a:lstStyle/>
            <a:p>
              <a:r>
                <a:rPr lang="en-GB" sz="700" dirty="0">
                  <a:solidFill>
                    <a:srgbClr val="9933FF"/>
                  </a:solidFill>
                </a:rPr>
                <a:t>-</a:t>
              </a:r>
            </a:p>
          </p:txBody>
        </p:sp>
        <p:sp>
          <p:nvSpPr>
            <p:cNvPr id="15" name="TextBox 14">
              <a:extLst>
                <a:ext uri="{FF2B5EF4-FFF2-40B4-BE49-F238E27FC236}">
                  <a16:creationId xmlns:a16="http://schemas.microsoft.com/office/drawing/2014/main" id="{AD524E27-EA77-D0CA-8F96-1EF5897EE51E}"/>
                </a:ext>
              </a:extLst>
            </p:cNvPr>
            <p:cNvSpPr txBox="1"/>
            <p:nvPr/>
          </p:nvSpPr>
          <p:spPr>
            <a:xfrm>
              <a:off x="5282982" y="3460736"/>
              <a:ext cx="215123" cy="200055"/>
            </a:xfrm>
            <a:prstGeom prst="rect">
              <a:avLst/>
            </a:prstGeom>
            <a:noFill/>
          </p:spPr>
          <p:txBody>
            <a:bodyPr wrap="none" rtlCol="0">
              <a:spAutoFit/>
            </a:bodyPr>
            <a:lstStyle/>
            <a:p>
              <a:r>
                <a:rPr lang="en-GB" sz="700">
                  <a:solidFill>
                    <a:srgbClr val="9933FF"/>
                  </a:solidFill>
                </a:rPr>
                <a:t>-</a:t>
              </a:r>
              <a:endParaRPr lang="en-GB" sz="700" dirty="0">
                <a:solidFill>
                  <a:srgbClr val="9933FF"/>
                </a:solidFill>
              </a:endParaRPr>
            </a:p>
          </p:txBody>
        </p:sp>
        <p:sp>
          <p:nvSpPr>
            <p:cNvPr id="17" name="TextBox 16">
              <a:extLst>
                <a:ext uri="{FF2B5EF4-FFF2-40B4-BE49-F238E27FC236}">
                  <a16:creationId xmlns:a16="http://schemas.microsoft.com/office/drawing/2014/main" id="{AFBA4438-7C31-B186-B80D-69ABDFF9ED2E}"/>
                </a:ext>
              </a:extLst>
            </p:cNvPr>
            <p:cNvSpPr txBox="1"/>
            <p:nvPr/>
          </p:nvSpPr>
          <p:spPr>
            <a:xfrm>
              <a:off x="5491463" y="4010970"/>
              <a:ext cx="274434" cy="200055"/>
            </a:xfrm>
            <a:prstGeom prst="rect">
              <a:avLst/>
            </a:prstGeom>
            <a:noFill/>
          </p:spPr>
          <p:txBody>
            <a:bodyPr wrap="none" rtlCol="0">
              <a:spAutoFit/>
            </a:bodyPr>
            <a:lstStyle/>
            <a:p>
              <a:r>
                <a:rPr lang="en-GB" sz="700" dirty="0">
                  <a:solidFill>
                    <a:srgbClr val="9933FF"/>
                  </a:solidFill>
                </a:rPr>
                <a:t>64</a:t>
              </a:r>
            </a:p>
          </p:txBody>
        </p:sp>
        <p:sp>
          <p:nvSpPr>
            <p:cNvPr id="57" name="TextBox 56">
              <a:extLst>
                <a:ext uri="{FF2B5EF4-FFF2-40B4-BE49-F238E27FC236}">
                  <a16:creationId xmlns:a16="http://schemas.microsoft.com/office/drawing/2014/main" id="{5654D5B4-AC8D-E428-F6D7-2DBE7D2AC11C}"/>
                </a:ext>
              </a:extLst>
            </p:cNvPr>
            <p:cNvSpPr txBox="1"/>
            <p:nvPr/>
          </p:nvSpPr>
          <p:spPr>
            <a:xfrm>
              <a:off x="5539393" y="1585367"/>
              <a:ext cx="284052" cy="200055"/>
            </a:xfrm>
            <a:prstGeom prst="rect">
              <a:avLst/>
            </a:prstGeom>
            <a:noFill/>
          </p:spPr>
          <p:txBody>
            <a:bodyPr wrap="none" rtlCol="0">
              <a:spAutoFit/>
            </a:bodyPr>
            <a:lstStyle/>
            <a:p>
              <a:r>
                <a:rPr lang="en-GB" sz="700" dirty="0">
                  <a:solidFill>
                    <a:srgbClr val="9933FF"/>
                  </a:solidFill>
                </a:rPr>
                <a:t>91</a:t>
              </a:r>
            </a:p>
          </p:txBody>
        </p:sp>
        <p:sp>
          <p:nvSpPr>
            <p:cNvPr id="60" name="TextBox 59">
              <a:extLst>
                <a:ext uri="{FF2B5EF4-FFF2-40B4-BE49-F238E27FC236}">
                  <a16:creationId xmlns:a16="http://schemas.microsoft.com/office/drawing/2014/main" id="{2354B1F3-629C-16CD-7906-7F7EC585FE88}"/>
                </a:ext>
              </a:extLst>
            </p:cNvPr>
            <p:cNvSpPr txBox="1"/>
            <p:nvPr/>
          </p:nvSpPr>
          <p:spPr>
            <a:xfrm>
              <a:off x="5035921" y="2799058"/>
              <a:ext cx="274434" cy="200055"/>
            </a:xfrm>
            <a:prstGeom prst="rect">
              <a:avLst/>
            </a:prstGeom>
            <a:noFill/>
          </p:spPr>
          <p:txBody>
            <a:bodyPr wrap="none" rtlCol="0">
              <a:spAutoFit/>
            </a:bodyPr>
            <a:lstStyle/>
            <a:p>
              <a:r>
                <a:rPr lang="en-GB" sz="700" dirty="0">
                  <a:solidFill>
                    <a:srgbClr val="9933FF"/>
                  </a:solidFill>
                </a:rPr>
                <a:t>84</a:t>
              </a:r>
            </a:p>
          </p:txBody>
        </p:sp>
        <p:sp>
          <p:nvSpPr>
            <p:cNvPr id="62" name="TextBox 61">
              <a:extLst>
                <a:ext uri="{FF2B5EF4-FFF2-40B4-BE49-F238E27FC236}">
                  <a16:creationId xmlns:a16="http://schemas.microsoft.com/office/drawing/2014/main" id="{36BB3D5C-E302-9B6C-DFB3-68CB24E8D35B}"/>
                </a:ext>
              </a:extLst>
            </p:cNvPr>
            <p:cNvSpPr txBox="1"/>
            <p:nvPr/>
          </p:nvSpPr>
          <p:spPr>
            <a:xfrm>
              <a:off x="5367612" y="2097153"/>
              <a:ext cx="274434" cy="200055"/>
            </a:xfrm>
            <a:prstGeom prst="rect">
              <a:avLst/>
            </a:prstGeom>
            <a:noFill/>
          </p:spPr>
          <p:txBody>
            <a:bodyPr wrap="none" rtlCol="0">
              <a:spAutoFit/>
            </a:bodyPr>
            <a:lstStyle/>
            <a:p>
              <a:r>
                <a:rPr lang="en-GB" sz="700" dirty="0">
                  <a:solidFill>
                    <a:srgbClr val="9933FF"/>
                  </a:solidFill>
                </a:rPr>
                <a:t>83</a:t>
              </a:r>
            </a:p>
          </p:txBody>
        </p:sp>
        <p:sp>
          <p:nvSpPr>
            <p:cNvPr id="63" name="TextBox 62">
              <a:extLst>
                <a:ext uri="{FF2B5EF4-FFF2-40B4-BE49-F238E27FC236}">
                  <a16:creationId xmlns:a16="http://schemas.microsoft.com/office/drawing/2014/main" id="{E5ECA99B-8DC0-05FF-F81D-3F41CCBC90E6}"/>
                </a:ext>
              </a:extLst>
            </p:cNvPr>
            <p:cNvSpPr txBox="1"/>
            <p:nvPr/>
          </p:nvSpPr>
          <p:spPr>
            <a:xfrm>
              <a:off x="5661404" y="2212336"/>
              <a:ext cx="284052" cy="200055"/>
            </a:xfrm>
            <a:prstGeom prst="rect">
              <a:avLst/>
            </a:prstGeom>
            <a:noFill/>
          </p:spPr>
          <p:txBody>
            <a:bodyPr wrap="none" rtlCol="0">
              <a:spAutoFit/>
            </a:bodyPr>
            <a:lstStyle/>
            <a:p>
              <a:r>
                <a:rPr lang="en-GB" sz="700"/>
                <a:t>90</a:t>
              </a:r>
              <a:endParaRPr lang="en-GB" sz="700" dirty="0"/>
            </a:p>
          </p:txBody>
        </p:sp>
        <p:sp>
          <p:nvSpPr>
            <p:cNvPr id="64" name="TextBox 63">
              <a:extLst>
                <a:ext uri="{FF2B5EF4-FFF2-40B4-BE49-F238E27FC236}">
                  <a16:creationId xmlns:a16="http://schemas.microsoft.com/office/drawing/2014/main" id="{56036159-7EB4-8FD5-6070-21A0F3C66735}"/>
                </a:ext>
              </a:extLst>
            </p:cNvPr>
            <p:cNvSpPr txBox="1"/>
            <p:nvPr/>
          </p:nvSpPr>
          <p:spPr>
            <a:xfrm>
              <a:off x="5834404" y="2328767"/>
              <a:ext cx="274434" cy="200055"/>
            </a:xfrm>
            <a:prstGeom prst="rect">
              <a:avLst/>
            </a:prstGeom>
            <a:noFill/>
          </p:spPr>
          <p:txBody>
            <a:bodyPr wrap="none" rtlCol="0">
              <a:spAutoFit/>
            </a:bodyPr>
            <a:lstStyle/>
            <a:p>
              <a:r>
                <a:rPr lang="en-GB" sz="700" dirty="0">
                  <a:solidFill>
                    <a:srgbClr val="9933FF"/>
                  </a:solidFill>
                </a:rPr>
                <a:t>89</a:t>
              </a:r>
            </a:p>
          </p:txBody>
        </p:sp>
        <p:sp>
          <p:nvSpPr>
            <p:cNvPr id="66" name="TextBox 65">
              <a:extLst>
                <a:ext uri="{FF2B5EF4-FFF2-40B4-BE49-F238E27FC236}">
                  <a16:creationId xmlns:a16="http://schemas.microsoft.com/office/drawing/2014/main" id="{F359F1E6-A87A-4766-0956-8346D3B98F29}"/>
                </a:ext>
              </a:extLst>
            </p:cNvPr>
            <p:cNvSpPr txBox="1"/>
            <p:nvPr/>
          </p:nvSpPr>
          <p:spPr>
            <a:xfrm>
              <a:off x="5791625" y="2710936"/>
              <a:ext cx="274434" cy="200055"/>
            </a:xfrm>
            <a:prstGeom prst="rect">
              <a:avLst/>
            </a:prstGeom>
            <a:noFill/>
          </p:spPr>
          <p:txBody>
            <a:bodyPr wrap="none" rtlCol="0">
              <a:spAutoFit/>
            </a:bodyPr>
            <a:lstStyle/>
            <a:p>
              <a:r>
                <a:rPr lang="en-GB" sz="700" dirty="0">
                  <a:solidFill>
                    <a:srgbClr val="9933FF"/>
                  </a:solidFill>
                </a:rPr>
                <a:t>92</a:t>
              </a:r>
            </a:p>
          </p:txBody>
        </p:sp>
        <p:sp>
          <p:nvSpPr>
            <p:cNvPr id="67" name="TextBox 66">
              <a:extLst>
                <a:ext uri="{FF2B5EF4-FFF2-40B4-BE49-F238E27FC236}">
                  <a16:creationId xmlns:a16="http://schemas.microsoft.com/office/drawing/2014/main" id="{92866ECB-0F45-2E50-BD27-70CDA21C218A}"/>
                </a:ext>
              </a:extLst>
            </p:cNvPr>
            <p:cNvSpPr txBox="1"/>
            <p:nvPr/>
          </p:nvSpPr>
          <p:spPr>
            <a:xfrm>
              <a:off x="6038698" y="3242868"/>
              <a:ext cx="274434" cy="200055"/>
            </a:xfrm>
            <a:prstGeom prst="rect">
              <a:avLst/>
            </a:prstGeom>
            <a:noFill/>
          </p:spPr>
          <p:txBody>
            <a:bodyPr wrap="none" rtlCol="0">
              <a:spAutoFit/>
            </a:bodyPr>
            <a:lstStyle/>
            <a:p>
              <a:r>
                <a:rPr lang="en-GB" sz="700" dirty="0">
                  <a:solidFill>
                    <a:srgbClr val="9933FF"/>
                  </a:solidFill>
                </a:rPr>
                <a:t>80</a:t>
              </a:r>
            </a:p>
          </p:txBody>
        </p:sp>
        <p:sp>
          <p:nvSpPr>
            <p:cNvPr id="68" name="TextBox 67">
              <a:extLst>
                <a:ext uri="{FF2B5EF4-FFF2-40B4-BE49-F238E27FC236}">
                  <a16:creationId xmlns:a16="http://schemas.microsoft.com/office/drawing/2014/main" id="{C002C076-7A3F-9BD9-D56A-710B597C1A8D}"/>
                </a:ext>
              </a:extLst>
            </p:cNvPr>
            <p:cNvSpPr txBox="1"/>
            <p:nvPr/>
          </p:nvSpPr>
          <p:spPr>
            <a:xfrm>
              <a:off x="5754646" y="4331857"/>
              <a:ext cx="274434" cy="200055"/>
            </a:xfrm>
            <a:prstGeom prst="rect">
              <a:avLst/>
            </a:prstGeom>
            <a:noFill/>
          </p:spPr>
          <p:txBody>
            <a:bodyPr wrap="none" rtlCol="0">
              <a:spAutoFit/>
            </a:bodyPr>
            <a:lstStyle/>
            <a:p>
              <a:r>
                <a:rPr lang="en-GB" sz="700" dirty="0">
                  <a:solidFill>
                    <a:srgbClr val="9933FF"/>
                  </a:solidFill>
                </a:rPr>
                <a:t>64</a:t>
              </a:r>
            </a:p>
          </p:txBody>
        </p:sp>
        <p:sp>
          <p:nvSpPr>
            <p:cNvPr id="69" name="TextBox 68">
              <a:extLst>
                <a:ext uri="{FF2B5EF4-FFF2-40B4-BE49-F238E27FC236}">
                  <a16:creationId xmlns:a16="http://schemas.microsoft.com/office/drawing/2014/main" id="{4C6EE14F-10D8-596E-17C8-571A2D6EDA07}"/>
                </a:ext>
              </a:extLst>
            </p:cNvPr>
            <p:cNvSpPr txBox="1"/>
            <p:nvPr/>
          </p:nvSpPr>
          <p:spPr>
            <a:xfrm>
              <a:off x="5987856" y="4682906"/>
              <a:ext cx="215123" cy="200055"/>
            </a:xfrm>
            <a:prstGeom prst="rect">
              <a:avLst/>
            </a:prstGeom>
            <a:noFill/>
          </p:spPr>
          <p:txBody>
            <a:bodyPr wrap="none" rtlCol="0">
              <a:spAutoFit/>
            </a:bodyPr>
            <a:lstStyle/>
            <a:p>
              <a:r>
                <a:rPr lang="en-GB" sz="700">
                  <a:solidFill>
                    <a:srgbClr val="9933FF"/>
                  </a:solidFill>
                </a:rPr>
                <a:t>-</a:t>
              </a:r>
              <a:endParaRPr lang="en-GB" sz="700" dirty="0">
                <a:solidFill>
                  <a:srgbClr val="9933FF"/>
                </a:solidFill>
              </a:endParaRPr>
            </a:p>
          </p:txBody>
        </p:sp>
        <p:sp>
          <p:nvSpPr>
            <p:cNvPr id="70" name="TextBox 69">
              <a:extLst>
                <a:ext uri="{FF2B5EF4-FFF2-40B4-BE49-F238E27FC236}">
                  <a16:creationId xmlns:a16="http://schemas.microsoft.com/office/drawing/2014/main" id="{FB773F14-C060-A594-29BC-8D449811C62C}"/>
                </a:ext>
              </a:extLst>
            </p:cNvPr>
            <p:cNvSpPr txBox="1"/>
            <p:nvPr/>
          </p:nvSpPr>
          <p:spPr>
            <a:xfrm>
              <a:off x="6429510" y="4914590"/>
              <a:ext cx="274434" cy="200055"/>
            </a:xfrm>
            <a:prstGeom prst="rect">
              <a:avLst/>
            </a:prstGeom>
            <a:noFill/>
          </p:spPr>
          <p:txBody>
            <a:bodyPr wrap="none" rtlCol="0">
              <a:spAutoFit/>
            </a:bodyPr>
            <a:lstStyle/>
            <a:p>
              <a:r>
                <a:rPr lang="en-GB" sz="700" dirty="0">
                  <a:solidFill>
                    <a:srgbClr val="9933FF"/>
                  </a:solidFill>
                </a:rPr>
                <a:t>82</a:t>
              </a:r>
            </a:p>
          </p:txBody>
        </p:sp>
        <p:sp>
          <p:nvSpPr>
            <p:cNvPr id="71" name="TextBox 70">
              <a:extLst>
                <a:ext uri="{FF2B5EF4-FFF2-40B4-BE49-F238E27FC236}">
                  <a16:creationId xmlns:a16="http://schemas.microsoft.com/office/drawing/2014/main" id="{4F363BBA-1F22-2B50-1F39-D4029D706B87}"/>
                </a:ext>
              </a:extLst>
            </p:cNvPr>
            <p:cNvSpPr txBox="1"/>
            <p:nvPr/>
          </p:nvSpPr>
          <p:spPr>
            <a:xfrm>
              <a:off x="6256712" y="4211025"/>
              <a:ext cx="274434" cy="200055"/>
            </a:xfrm>
            <a:prstGeom prst="rect">
              <a:avLst/>
            </a:prstGeom>
            <a:noFill/>
          </p:spPr>
          <p:txBody>
            <a:bodyPr wrap="none" rtlCol="0">
              <a:spAutoFit/>
            </a:bodyPr>
            <a:lstStyle/>
            <a:p>
              <a:r>
                <a:rPr lang="en-GB" sz="700" dirty="0">
                  <a:solidFill>
                    <a:srgbClr val="9933FF"/>
                  </a:solidFill>
                </a:rPr>
                <a:t>66</a:t>
              </a:r>
            </a:p>
          </p:txBody>
        </p:sp>
        <p:sp>
          <p:nvSpPr>
            <p:cNvPr id="72" name="TextBox 71">
              <a:extLst>
                <a:ext uri="{FF2B5EF4-FFF2-40B4-BE49-F238E27FC236}">
                  <a16:creationId xmlns:a16="http://schemas.microsoft.com/office/drawing/2014/main" id="{BEAA12CA-9455-8BFD-BD7A-6EBB392ACDD0}"/>
                </a:ext>
              </a:extLst>
            </p:cNvPr>
            <p:cNvSpPr txBox="1"/>
            <p:nvPr/>
          </p:nvSpPr>
          <p:spPr>
            <a:xfrm>
              <a:off x="6095416" y="4086511"/>
              <a:ext cx="284052" cy="200055"/>
            </a:xfrm>
            <a:prstGeom prst="rect">
              <a:avLst/>
            </a:prstGeom>
            <a:noFill/>
          </p:spPr>
          <p:txBody>
            <a:bodyPr wrap="none" rtlCol="0">
              <a:spAutoFit/>
            </a:bodyPr>
            <a:lstStyle/>
            <a:p>
              <a:r>
                <a:rPr lang="en-GB" sz="700"/>
                <a:t>78</a:t>
              </a:r>
              <a:endParaRPr lang="en-GB" sz="700" dirty="0"/>
            </a:p>
          </p:txBody>
        </p:sp>
        <p:sp>
          <p:nvSpPr>
            <p:cNvPr id="73" name="TextBox 72">
              <a:extLst>
                <a:ext uri="{FF2B5EF4-FFF2-40B4-BE49-F238E27FC236}">
                  <a16:creationId xmlns:a16="http://schemas.microsoft.com/office/drawing/2014/main" id="{33969939-D965-3AB0-20DE-BD20C0A3F2DC}"/>
                </a:ext>
              </a:extLst>
            </p:cNvPr>
            <p:cNvSpPr txBox="1"/>
            <p:nvPr/>
          </p:nvSpPr>
          <p:spPr>
            <a:xfrm>
              <a:off x="5983138" y="3945565"/>
              <a:ext cx="215123" cy="200055"/>
            </a:xfrm>
            <a:prstGeom prst="rect">
              <a:avLst/>
            </a:prstGeom>
            <a:noFill/>
          </p:spPr>
          <p:txBody>
            <a:bodyPr wrap="none" rtlCol="0">
              <a:spAutoFit/>
            </a:bodyPr>
            <a:lstStyle/>
            <a:p>
              <a:r>
                <a:rPr lang="en-GB" sz="700" dirty="0">
                  <a:solidFill>
                    <a:srgbClr val="9933FF"/>
                  </a:solidFill>
                </a:rPr>
                <a:t>-</a:t>
              </a:r>
            </a:p>
          </p:txBody>
        </p:sp>
        <p:sp>
          <p:nvSpPr>
            <p:cNvPr id="74" name="TextBox 73">
              <a:extLst>
                <a:ext uri="{FF2B5EF4-FFF2-40B4-BE49-F238E27FC236}">
                  <a16:creationId xmlns:a16="http://schemas.microsoft.com/office/drawing/2014/main" id="{1A021C0A-E525-1A8B-AFA7-7115989AF8A4}"/>
                </a:ext>
              </a:extLst>
            </p:cNvPr>
            <p:cNvSpPr txBox="1"/>
            <p:nvPr/>
          </p:nvSpPr>
          <p:spPr>
            <a:xfrm>
              <a:off x="6440487" y="3683611"/>
              <a:ext cx="274434" cy="200055"/>
            </a:xfrm>
            <a:prstGeom prst="rect">
              <a:avLst/>
            </a:prstGeom>
            <a:noFill/>
          </p:spPr>
          <p:txBody>
            <a:bodyPr wrap="none" rtlCol="0">
              <a:spAutoFit/>
            </a:bodyPr>
            <a:lstStyle/>
            <a:p>
              <a:r>
                <a:rPr lang="en-GB" sz="700" dirty="0">
                  <a:solidFill>
                    <a:srgbClr val="9933FF"/>
                  </a:solidFill>
                </a:rPr>
                <a:t>97</a:t>
              </a:r>
            </a:p>
          </p:txBody>
        </p:sp>
      </p:grpSp>
      <p:grpSp>
        <p:nvGrpSpPr>
          <p:cNvPr id="76" name="Group 75">
            <a:extLst>
              <a:ext uri="{FF2B5EF4-FFF2-40B4-BE49-F238E27FC236}">
                <a16:creationId xmlns:a16="http://schemas.microsoft.com/office/drawing/2014/main" id="{B58B54A1-82F7-00C3-C517-E75320024475}"/>
              </a:ext>
            </a:extLst>
          </p:cNvPr>
          <p:cNvGrpSpPr/>
          <p:nvPr/>
        </p:nvGrpSpPr>
        <p:grpSpPr>
          <a:xfrm>
            <a:off x="700309" y="1357792"/>
            <a:ext cx="3238294" cy="4123556"/>
            <a:chOff x="1487488" y="1357792"/>
            <a:chExt cx="3238294" cy="4123556"/>
          </a:xfrm>
        </p:grpSpPr>
        <p:pic>
          <p:nvPicPr>
            <p:cNvPr id="77" name="Picture 76">
              <a:extLst>
                <a:ext uri="{FF2B5EF4-FFF2-40B4-BE49-F238E27FC236}">
                  <a16:creationId xmlns:a16="http://schemas.microsoft.com/office/drawing/2014/main" id="{FDF13968-8EE3-246D-D529-D15A429FE7FB}"/>
                </a:ext>
              </a:extLst>
            </p:cNvPr>
            <p:cNvPicPr>
              <a:picLocks noChangeAspect="1"/>
            </p:cNvPicPr>
            <p:nvPr/>
          </p:nvPicPr>
          <p:blipFill rotWithShape="1">
            <a:blip r:embed="rId3">
              <a:extLst>
                <a:ext uri="{28A0092B-C50C-407E-A947-70E740481C1C}">
                  <a14:useLocalDpi xmlns:a14="http://schemas.microsoft.com/office/drawing/2010/main" val="0"/>
                </a:ext>
              </a:extLst>
            </a:blip>
            <a:srcRect t="17451" r="24003"/>
            <a:stretch/>
          </p:blipFill>
          <p:spPr>
            <a:xfrm>
              <a:off x="1487488" y="1357792"/>
              <a:ext cx="3238294" cy="4123556"/>
            </a:xfrm>
            <a:prstGeom prst="rect">
              <a:avLst/>
            </a:prstGeom>
          </p:spPr>
        </p:pic>
        <p:sp>
          <p:nvSpPr>
            <p:cNvPr id="78" name="TextBox 77">
              <a:extLst>
                <a:ext uri="{FF2B5EF4-FFF2-40B4-BE49-F238E27FC236}">
                  <a16:creationId xmlns:a16="http://schemas.microsoft.com/office/drawing/2014/main" id="{6F75941B-AF1D-F274-86F0-4EAC0F0B1EB1}"/>
                </a:ext>
              </a:extLst>
            </p:cNvPr>
            <p:cNvSpPr txBox="1"/>
            <p:nvPr/>
          </p:nvSpPr>
          <p:spPr>
            <a:xfrm>
              <a:off x="2279576" y="2780929"/>
              <a:ext cx="274434" cy="200055"/>
            </a:xfrm>
            <a:prstGeom prst="rect">
              <a:avLst/>
            </a:prstGeom>
            <a:noFill/>
          </p:spPr>
          <p:txBody>
            <a:bodyPr wrap="none" rtlCol="0">
              <a:spAutoFit/>
            </a:bodyPr>
            <a:lstStyle/>
            <a:p>
              <a:r>
                <a:rPr lang="en-GB" sz="700" dirty="0">
                  <a:solidFill>
                    <a:srgbClr val="9933FF"/>
                  </a:solidFill>
                </a:rPr>
                <a:t>55</a:t>
              </a:r>
            </a:p>
          </p:txBody>
        </p:sp>
        <p:sp>
          <p:nvSpPr>
            <p:cNvPr id="79" name="TextBox 78">
              <a:extLst>
                <a:ext uri="{FF2B5EF4-FFF2-40B4-BE49-F238E27FC236}">
                  <a16:creationId xmlns:a16="http://schemas.microsoft.com/office/drawing/2014/main" id="{F432AEA2-35DC-F116-58A4-6C6F56A8ECF5}"/>
                </a:ext>
              </a:extLst>
            </p:cNvPr>
            <p:cNvSpPr txBox="1"/>
            <p:nvPr/>
          </p:nvSpPr>
          <p:spPr>
            <a:xfrm>
              <a:off x="2092800" y="3330001"/>
              <a:ext cx="274434" cy="200055"/>
            </a:xfrm>
            <a:prstGeom prst="rect">
              <a:avLst/>
            </a:prstGeom>
            <a:noFill/>
          </p:spPr>
          <p:txBody>
            <a:bodyPr wrap="none" rtlCol="0">
              <a:spAutoFit/>
            </a:bodyPr>
            <a:lstStyle/>
            <a:p>
              <a:r>
                <a:rPr lang="en-GB" sz="700" dirty="0">
                  <a:solidFill>
                    <a:srgbClr val="9933FF"/>
                  </a:solidFill>
                </a:rPr>
                <a:t>72</a:t>
              </a:r>
            </a:p>
          </p:txBody>
        </p:sp>
      </p:grpSp>
      <p:grpSp>
        <p:nvGrpSpPr>
          <p:cNvPr id="80" name="Group 79">
            <a:extLst>
              <a:ext uri="{FF2B5EF4-FFF2-40B4-BE49-F238E27FC236}">
                <a16:creationId xmlns:a16="http://schemas.microsoft.com/office/drawing/2014/main" id="{22FD505C-EBF1-1BF4-28FE-0590235C4C37}"/>
              </a:ext>
            </a:extLst>
          </p:cNvPr>
          <p:cNvGrpSpPr/>
          <p:nvPr/>
        </p:nvGrpSpPr>
        <p:grpSpPr>
          <a:xfrm>
            <a:off x="8519746" y="1260243"/>
            <a:ext cx="2843808" cy="4155837"/>
            <a:chOff x="7680176" y="1217379"/>
            <a:chExt cx="2843808" cy="4155837"/>
          </a:xfrm>
        </p:grpSpPr>
        <p:pic>
          <p:nvPicPr>
            <p:cNvPr id="81" name="Picture 80" descr="146_11.pdf">
              <a:extLst>
                <a:ext uri="{FF2B5EF4-FFF2-40B4-BE49-F238E27FC236}">
                  <a16:creationId xmlns:a16="http://schemas.microsoft.com/office/drawing/2014/main" id="{D6334D44-3506-5977-1B2F-303C11D5C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176" y="1217379"/>
              <a:ext cx="2843808" cy="4155837"/>
            </a:xfrm>
            <a:prstGeom prst="rect">
              <a:avLst/>
            </a:prstGeom>
          </p:spPr>
        </p:pic>
        <p:sp>
          <p:nvSpPr>
            <p:cNvPr id="82" name="TextBox 81">
              <a:extLst>
                <a:ext uri="{FF2B5EF4-FFF2-40B4-BE49-F238E27FC236}">
                  <a16:creationId xmlns:a16="http://schemas.microsoft.com/office/drawing/2014/main" id="{251EB604-5190-1653-FF0F-B14E8678A862}"/>
                </a:ext>
              </a:extLst>
            </p:cNvPr>
            <p:cNvSpPr txBox="1"/>
            <p:nvPr/>
          </p:nvSpPr>
          <p:spPr>
            <a:xfrm>
              <a:off x="8136489" y="3059198"/>
              <a:ext cx="319318" cy="200055"/>
            </a:xfrm>
            <a:prstGeom prst="rect">
              <a:avLst/>
            </a:prstGeom>
            <a:noFill/>
          </p:spPr>
          <p:txBody>
            <a:bodyPr wrap="none" rtlCol="0">
              <a:spAutoFit/>
            </a:bodyPr>
            <a:lstStyle/>
            <a:p>
              <a:r>
                <a:rPr lang="en-GB" sz="700" dirty="0">
                  <a:solidFill>
                    <a:srgbClr val="9933FF"/>
                  </a:solidFill>
                </a:rPr>
                <a:t>100</a:t>
              </a:r>
            </a:p>
          </p:txBody>
        </p:sp>
        <p:sp>
          <p:nvSpPr>
            <p:cNvPr id="83" name="TextBox 82">
              <a:extLst>
                <a:ext uri="{FF2B5EF4-FFF2-40B4-BE49-F238E27FC236}">
                  <a16:creationId xmlns:a16="http://schemas.microsoft.com/office/drawing/2014/main" id="{732F3604-C7B9-31D3-1B9F-E788A34FDC11}"/>
                </a:ext>
              </a:extLst>
            </p:cNvPr>
            <p:cNvSpPr txBox="1"/>
            <p:nvPr/>
          </p:nvSpPr>
          <p:spPr>
            <a:xfrm>
              <a:off x="8316198" y="3783330"/>
              <a:ext cx="274434" cy="200055"/>
            </a:xfrm>
            <a:prstGeom prst="rect">
              <a:avLst/>
            </a:prstGeom>
            <a:noFill/>
          </p:spPr>
          <p:txBody>
            <a:bodyPr wrap="none" rtlCol="0">
              <a:spAutoFit/>
            </a:bodyPr>
            <a:lstStyle/>
            <a:p>
              <a:r>
                <a:rPr lang="en-GB" sz="700" dirty="0">
                  <a:solidFill>
                    <a:srgbClr val="9933FF"/>
                  </a:solidFill>
                </a:rPr>
                <a:t>89</a:t>
              </a:r>
            </a:p>
          </p:txBody>
        </p:sp>
        <p:sp>
          <p:nvSpPr>
            <p:cNvPr id="84" name="TextBox 83">
              <a:extLst>
                <a:ext uri="{FF2B5EF4-FFF2-40B4-BE49-F238E27FC236}">
                  <a16:creationId xmlns:a16="http://schemas.microsoft.com/office/drawing/2014/main" id="{92D2FB48-9A9E-5EC4-80EB-618A9597BF9A}"/>
                </a:ext>
              </a:extLst>
            </p:cNvPr>
            <p:cNvSpPr txBox="1"/>
            <p:nvPr/>
          </p:nvSpPr>
          <p:spPr>
            <a:xfrm>
              <a:off x="8454245" y="3301225"/>
              <a:ext cx="274434" cy="200055"/>
            </a:xfrm>
            <a:prstGeom prst="rect">
              <a:avLst/>
            </a:prstGeom>
            <a:noFill/>
          </p:spPr>
          <p:txBody>
            <a:bodyPr wrap="none" rtlCol="0">
              <a:spAutoFit/>
            </a:bodyPr>
            <a:lstStyle/>
            <a:p>
              <a:r>
                <a:rPr lang="en-GB" sz="700">
                  <a:solidFill>
                    <a:srgbClr val="9933FF"/>
                  </a:solidFill>
                </a:rPr>
                <a:t>77</a:t>
              </a:r>
            </a:p>
          </p:txBody>
        </p:sp>
        <p:sp>
          <p:nvSpPr>
            <p:cNvPr id="85" name="TextBox 84">
              <a:extLst>
                <a:ext uri="{FF2B5EF4-FFF2-40B4-BE49-F238E27FC236}">
                  <a16:creationId xmlns:a16="http://schemas.microsoft.com/office/drawing/2014/main" id="{9717E2D5-73A1-6E97-1A95-368AA40A1F37}"/>
                </a:ext>
              </a:extLst>
            </p:cNvPr>
            <p:cNvSpPr txBox="1"/>
            <p:nvPr/>
          </p:nvSpPr>
          <p:spPr>
            <a:xfrm>
              <a:off x="8544272" y="4265435"/>
              <a:ext cx="274434" cy="200055"/>
            </a:xfrm>
            <a:prstGeom prst="rect">
              <a:avLst/>
            </a:prstGeom>
            <a:noFill/>
          </p:spPr>
          <p:txBody>
            <a:bodyPr wrap="none" rtlCol="0">
              <a:spAutoFit/>
            </a:bodyPr>
            <a:lstStyle/>
            <a:p>
              <a:r>
                <a:rPr lang="en-GB" sz="700" dirty="0">
                  <a:solidFill>
                    <a:srgbClr val="9933FF"/>
                  </a:solidFill>
                </a:rPr>
                <a:t>95</a:t>
              </a:r>
            </a:p>
          </p:txBody>
        </p:sp>
        <p:sp>
          <p:nvSpPr>
            <p:cNvPr id="86" name="TextBox 85">
              <a:extLst>
                <a:ext uri="{FF2B5EF4-FFF2-40B4-BE49-F238E27FC236}">
                  <a16:creationId xmlns:a16="http://schemas.microsoft.com/office/drawing/2014/main" id="{1CD76749-ABF5-38D2-6A8C-4A33A4DC4F8C}"/>
                </a:ext>
              </a:extLst>
            </p:cNvPr>
            <p:cNvSpPr txBox="1"/>
            <p:nvPr/>
          </p:nvSpPr>
          <p:spPr>
            <a:xfrm>
              <a:off x="8364588" y="1659237"/>
              <a:ext cx="319318" cy="200055"/>
            </a:xfrm>
            <a:prstGeom prst="rect">
              <a:avLst/>
            </a:prstGeom>
            <a:noFill/>
          </p:spPr>
          <p:txBody>
            <a:bodyPr wrap="none" rtlCol="0">
              <a:spAutoFit/>
            </a:bodyPr>
            <a:lstStyle/>
            <a:p>
              <a:r>
                <a:rPr lang="en-GB" sz="700">
                  <a:solidFill>
                    <a:srgbClr val="9933FF"/>
                  </a:solidFill>
                </a:rPr>
                <a:t>100</a:t>
              </a:r>
            </a:p>
          </p:txBody>
        </p:sp>
        <p:sp>
          <p:nvSpPr>
            <p:cNvPr id="87" name="TextBox 86">
              <a:extLst>
                <a:ext uri="{FF2B5EF4-FFF2-40B4-BE49-F238E27FC236}">
                  <a16:creationId xmlns:a16="http://schemas.microsoft.com/office/drawing/2014/main" id="{C1BADA7B-306A-646E-9782-6F9BE014C97A}"/>
                </a:ext>
              </a:extLst>
            </p:cNvPr>
            <p:cNvSpPr txBox="1"/>
            <p:nvPr/>
          </p:nvSpPr>
          <p:spPr>
            <a:xfrm>
              <a:off x="8321861" y="2326197"/>
              <a:ext cx="319318" cy="200055"/>
            </a:xfrm>
            <a:prstGeom prst="rect">
              <a:avLst/>
            </a:prstGeom>
            <a:noFill/>
          </p:spPr>
          <p:txBody>
            <a:bodyPr wrap="none" rtlCol="0">
              <a:spAutoFit/>
            </a:bodyPr>
            <a:lstStyle/>
            <a:p>
              <a:r>
                <a:rPr lang="en-GB" sz="700" dirty="0">
                  <a:solidFill>
                    <a:srgbClr val="9933FF"/>
                  </a:solidFill>
                </a:rPr>
                <a:t>100</a:t>
              </a:r>
            </a:p>
          </p:txBody>
        </p:sp>
        <p:sp>
          <p:nvSpPr>
            <p:cNvPr id="88" name="TextBox 87">
              <a:extLst>
                <a:ext uri="{FF2B5EF4-FFF2-40B4-BE49-F238E27FC236}">
                  <a16:creationId xmlns:a16="http://schemas.microsoft.com/office/drawing/2014/main" id="{EEDC55E4-BEDE-985B-8454-2267C35768C8}"/>
                </a:ext>
              </a:extLst>
            </p:cNvPr>
            <p:cNvSpPr txBox="1"/>
            <p:nvPr/>
          </p:nvSpPr>
          <p:spPr>
            <a:xfrm>
              <a:off x="8561650" y="2436858"/>
              <a:ext cx="319318" cy="200055"/>
            </a:xfrm>
            <a:prstGeom prst="rect">
              <a:avLst/>
            </a:prstGeom>
            <a:noFill/>
          </p:spPr>
          <p:txBody>
            <a:bodyPr wrap="none" rtlCol="0">
              <a:spAutoFit/>
            </a:bodyPr>
            <a:lstStyle/>
            <a:p>
              <a:r>
                <a:rPr lang="en-GB" sz="700" dirty="0">
                  <a:solidFill>
                    <a:srgbClr val="9933FF"/>
                  </a:solidFill>
                </a:rPr>
                <a:t>100</a:t>
              </a:r>
            </a:p>
          </p:txBody>
        </p:sp>
        <p:sp>
          <p:nvSpPr>
            <p:cNvPr id="89" name="TextBox 88">
              <a:extLst>
                <a:ext uri="{FF2B5EF4-FFF2-40B4-BE49-F238E27FC236}">
                  <a16:creationId xmlns:a16="http://schemas.microsoft.com/office/drawing/2014/main" id="{731B0153-DBAD-9F5B-7F86-0E5241F541A6}"/>
                </a:ext>
              </a:extLst>
            </p:cNvPr>
            <p:cNvSpPr txBox="1"/>
            <p:nvPr/>
          </p:nvSpPr>
          <p:spPr>
            <a:xfrm>
              <a:off x="8845702" y="2701552"/>
              <a:ext cx="319318" cy="200055"/>
            </a:xfrm>
            <a:prstGeom prst="rect">
              <a:avLst/>
            </a:prstGeom>
            <a:noFill/>
          </p:spPr>
          <p:txBody>
            <a:bodyPr wrap="none" rtlCol="0">
              <a:spAutoFit/>
            </a:bodyPr>
            <a:lstStyle/>
            <a:p>
              <a:r>
                <a:rPr lang="en-GB" sz="700" dirty="0">
                  <a:solidFill>
                    <a:srgbClr val="9933FF"/>
                  </a:solidFill>
                </a:rPr>
                <a:t>100</a:t>
              </a:r>
            </a:p>
          </p:txBody>
        </p:sp>
        <p:sp>
          <p:nvSpPr>
            <p:cNvPr id="90" name="TextBox 89">
              <a:extLst>
                <a:ext uri="{FF2B5EF4-FFF2-40B4-BE49-F238E27FC236}">
                  <a16:creationId xmlns:a16="http://schemas.microsoft.com/office/drawing/2014/main" id="{1FFFCDD2-59BE-3F76-321C-90E8C178827B}"/>
                </a:ext>
              </a:extLst>
            </p:cNvPr>
            <p:cNvSpPr txBox="1"/>
            <p:nvPr/>
          </p:nvSpPr>
          <p:spPr>
            <a:xfrm>
              <a:off x="9012575" y="2844662"/>
              <a:ext cx="274434" cy="200055"/>
            </a:xfrm>
            <a:prstGeom prst="rect">
              <a:avLst/>
            </a:prstGeom>
            <a:noFill/>
          </p:spPr>
          <p:txBody>
            <a:bodyPr wrap="none" rtlCol="0">
              <a:spAutoFit/>
            </a:bodyPr>
            <a:lstStyle/>
            <a:p>
              <a:r>
                <a:rPr lang="en-GB" sz="700">
                  <a:solidFill>
                    <a:srgbClr val="9933FF"/>
                  </a:solidFill>
                </a:rPr>
                <a:t>92</a:t>
              </a:r>
              <a:endParaRPr lang="en-GB" sz="700" dirty="0">
                <a:solidFill>
                  <a:srgbClr val="9933FF"/>
                </a:solidFill>
              </a:endParaRPr>
            </a:p>
          </p:txBody>
        </p:sp>
        <p:sp>
          <p:nvSpPr>
            <p:cNvPr id="91" name="TextBox 90">
              <a:extLst>
                <a:ext uri="{FF2B5EF4-FFF2-40B4-BE49-F238E27FC236}">
                  <a16:creationId xmlns:a16="http://schemas.microsoft.com/office/drawing/2014/main" id="{8FC870BD-8419-FA8A-FAB2-F1B864F51A00}"/>
                </a:ext>
              </a:extLst>
            </p:cNvPr>
            <p:cNvSpPr txBox="1"/>
            <p:nvPr/>
          </p:nvSpPr>
          <p:spPr>
            <a:xfrm>
              <a:off x="8749531" y="3134470"/>
              <a:ext cx="319318" cy="200055"/>
            </a:xfrm>
            <a:prstGeom prst="rect">
              <a:avLst/>
            </a:prstGeom>
            <a:noFill/>
          </p:spPr>
          <p:txBody>
            <a:bodyPr wrap="none" rtlCol="0">
              <a:spAutoFit/>
            </a:bodyPr>
            <a:lstStyle/>
            <a:p>
              <a:r>
                <a:rPr lang="en-GB" sz="700">
                  <a:solidFill>
                    <a:srgbClr val="9933FF"/>
                  </a:solidFill>
                </a:rPr>
                <a:t>100</a:t>
              </a:r>
            </a:p>
          </p:txBody>
        </p:sp>
        <p:sp>
          <p:nvSpPr>
            <p:cNvPr id="92" name="TextBox 91">
              <a:extLst>
                <a:ext uri="{FF2B5EF4-FFF2-40B4-BE49-F238E27FC236}">
                  <a16:creationId xmlns:a16="http://schemas.microsoft.com/office/drawing/2014/main" id="{211537C4-4B55-01B2-ECD7-169B7EE9EBFF}"/>
                </a:ext>
              </a:extLst>
            </p:cNvPr>
            <p:cNvSpPr txBox="1"/>
            <p:nvPr/>
          </p:nvSpPr>
          <p:spPr>
            <a:xfrm>
              <a:off x="9329890" y="3301225"/>
              <a:ext cx="319318" cy="200055"/>
            </a:xfrm>
            <a:prstGeom prst="rect">
              <a:avLst/>
            </a:prstGeom>
            <a:noFill/>
          </p:spPr>
          <p:txBody>
            <a:bodyPr wrap="none" rtlCol="0">
              <a:spAutoFit/>
            </a:bodyPr>
            <a:lstStyle/>
            <a:p>
              <a:r>
                <a:rPr lang="en-GB" sz="700">
                  <a:solidFill>
                    <a:srgbClr val="9933FF"/>
                  </a:solidFill>
                </a:rPr>
                <a:t>100</a:t>
              </a:r>
            </a:p>
          </p:txBody>
        </p:sp>
        <p:sp>
          <p:nvSpPr>
            <p:cNvPr id="93" name="TextBox 92">
              <a:extLst>
                <a:ext uri="{FF2B5EF4-FFF2-40B4-BE49-F238E27FC236}">
                  <a16:creationId xmlns:a16="http://schemas.microsoft.com/office/drawing/2014/main" id="{2A73E0A1-A32C-CFF5-2091-AD6057E312AF}"/>
                </a:ext>
              </a:extLst>
            </p:cNvPr>
            <p:cNvSpPr txBox="1"/>
            <p:nvPr/>
          </p:nvSpPr>
          <p:spPr>
            <a:xfrm>
              <a:off x="8802850" y="3624842"/>
              <a:ext cx="274434" cy="200055"/>
            </a:xfrm>
            <a:prstGeom prst="rect">
              <a:avLst/>
            </a:prstGeom>
            <a:noFill/>
          </p:spPr>
          <p:txBody>
            <a:bodyPr wrap="none" rtlCol="0">
              <a:spAutoFit/>
            </a:bodyPr>
            <a:lstStyle/>
            <a:p>
              <a:r>
                <a:rPr lang="en-GB" sz="700">
                  <a:solidFill>
                    <a:srgbClr val="9933FF"/>
                  </a:solidFill>
                </a:rPr>
                <a:t>99</a:t>
              </a:r>
            </a:p>
          </p:txBody>
        </p:sp>
        <p:sp>
          <p:nvSpPr>
            <p:cNvPr id="94" name="TextBox 93">
              <a:extLst>
                <a:ext uri="{FF2B5EF4-FFF2-40B4-BE49-F238E27FC236}">
                  <a16:creationId xmlns:a16="http://schemas.microsoft.com/office/drawing/2014/main" id="{959C53C7-010A-F41F-B5C1-AAF4FB5E5118}"/>
                </a:ext>
              </a:extLst>
            </p:cNvPr>
            <p:cNvSpPr txBox="1"/>
            <p:nvPr/>
          </p:nvSpPr>
          <p:spPr>
            <a:xfrm>
              <a:off x="9221470" y="3768849"/>
              <a:ext cx="319318" cy="200055"/>
            </a:xfrm>
            <a:prstGeom prst="rect">
              <a:avLst/>
            </a:prstGeom>
            <a:noFill/>
          </p:spPr>
          <p:txBody>
            <a:bodyPr wrap="none" rtlCol="0">
              <a:spAutoFit/>
            </a:bodyPr>
            <a:lstStyle/>
            <a:p>
              <a:r>
                <a:rPr lang="en-GB" sz="700" dirty="0">
                  <a:solidFill>
                    <a:srgbClr val="9933FF"/>
                  </a:solidFill>
                </a:rPr>
                <a:t>100</a:t>
              </a:r>
            </a:p>
          </p:txBody>
        </p:sp>
        <p:sp>
          <p:nvSpPr>
            <p:cNvPr id="95" name="TextBox 94">
              <a:extLst>
                <a:ext uri="{FF2B5EF4-FFF2-40B4-BE49-F238E27FC236}">
                  <a16:creationId xmlns:a16="http://schemas.microsoft.com/office/drawing/2014/main" id="{FB35C3BE-972D-8033-FA8F-DC958E253993}"/>
                </a:ext>
              </a:extLst>
            </p:cNvPr>
            <p:cNvSpPr txBox="1"/>
            <p:nvPr/>
          </p:nvSpPr>
          <p:spPr>
            <a:xfrm>
              <a:off x="9229573" y="3576242"/>
              <a:ext cx="274434" cy="200055"/>
            </a:xfrm>
            <a:prstGeom prst="rect">
              <a:avLst/>
            </a:prstGeom>
            <a:noFill/>
          </p:spPr>
          <p:txBody>
            <a:bodyPr wrap="none" rtlCol="0">
              <a:spAutoFit/>
            </a:bodyPr>
            <a:lstStyle/>
            <a:p>
              <a:r>
                <a:rPr lang="en-GB" sz="700" dirty="0">
                  <a:solidFill>
                    <a:srgbClr val="9933FF"/>
                  </a:solidFill>
                </a:rPr>
                <a:t>96</a:t>
              </a:r>
            </a:p>
          </p:txBody>
        </p:sp>
        <p:sp>
          <p:nvSpPr>
            <p:cNvPr id="96" name="TextBox 95">
              <a:extLst>
                <a:ext uri="{FF2B5EF4-FFF2-40B4-BE49-F238E27FC236}">
                  <a16:creationId xmlns:a16="http://schemas.microsoft.com/office/drawing/2014/main" id="{433DAE7E-C179-2CBA-1CC7-46C791502EA8}"/>
                </a:ext>
              </a:extLst>
            </p:cNvPr>
            <p:cNvSpPr txBox="1"/>
            <p:nvPr/>
          </p:nvSpPr>
          <p:spPr>
            <a:xfrm>
              <a:off x="9045838" y="3527241"/>
              <a:ext cx="274434" cy="200055"/>
            </a:xfrm>
            <a:prstGeom prst="rect">
              <a:avLst/>
            </a:prstGeom>
            <a:noFill/>
          </p:spPr>
          <p:txBody>
            <a:bodyPr wrap="none" rtlCol="0">
              <a:spAutoFit/>
            </a:bodyPr>
            <a:lstStyle/>
            <a:p>
              <a:r>
                <a:rPr lang="en-GB" sz="700" dirty="0">
                  <a:solidFill>
                    <a:srgbClr val="9933FF"/>
                  </a:solidFill>
                </a:rPr>
                <a:t>72</a:t>
              </a:r>
            </a:p>
          </p:txBody>
        </p:sp>
        <p:sp>
          <p:nvSpPr>
            <p:cNvPr id="97" name="TextBox 96">
              <a:extLst>
                <a:ext uri="{FF2B5EF4-FFF2-40B4-BE49-F238E27FC236}">
                  <a16:creationId xmlns:a16="http://schemas.microsoft.com/office/drawing/2014/main" id="{EFAE32A3-EA01-CFB4-DC78-C4C0B16A37A2}"/>
                </a:ext>
              </a:extLst>
            </p:cNvPr>
            <p:cNvSpPr txBox="1"/>
            <p:nvPr/>
          </p:nvSpPr>
          <p:spPr>
            <a:xfrm>
              <a:off x="8979341" y="3460737"/>
              <a:ext cx="215123" cy="200055"/>
            </a:xfrm>
            <a:prstGeom prst="rect">
              <a:avLst/>
            </a:prstGeom>
            <a:noFill/>
          </p:spPr>
          <p:txBody>
            <a:bodyPr wrap="none" rtlCol="0">
              <a:spAutoFit/>
            </a:bodyPr>
            <a:lstStyle/>
            <a:p>
              <a:r>
                <a:rPr lang="en-GB" sz="700" dirty="0">
                  <a:solidFill>
                    <a:srgbClr val="9933FF"/>
                  </a:solidFill>
                </a:rPr>
                <a:t>-</a:t>
              </a:r>
            </a:p>
          </p:txBody>
        </p:sp>
        <p:sp>
          <p:nvSpPr>
            <p:cNvPr id="98" name="TextBox 97">
              <a:extLst>
                <a:ext uri="{FF2B5EF4-FFF2-40B4-BE49-F238E27FC236}">
                  <a16:creationId xmlns:a16="http://schemas.microsoft.com/office/drawing/2014/main" id="{A260A8B6-C450-6833-B9B9-BC1A03B10FD6}"/>
                </a:ext>
              </a:extLst>
            </p:cNvPr>
            <p:cNvSpPr txBox="1"/>
            <p:nvPr/>
          </p:nvSpPr>
          <p:spPr>
            <a:xfrm>
              <a:off x="8709205" y="3927799"/>
              <a:ext cx="274434" cy="200055"/>
            </a:xfrm>
            <a:prstGeom prst="rect">
              <a:avLst/>
            </a:prstGeom>
            <a:noFill/>
          </p:spPr>
          <p:txBody>
            <a:bodyPr wrap="none" rtlCol="0">
              <a:spAutoFit/>
            </a:bodyPr>
            <a:lstStyle/>
            <a:p>
              <a:r>
                <a:rPr lang="en-GB" sz="700" dirty="0">
                  <a:solidFill>
                    <a:srgbClr val="9933FF"/>
                  </a:solidFill>
                </a:rPr>
                <a:t>57</a:t>
              </a:r>
            </a:p>
          </p:txBody>
        </p:sp>
        <p:sp>
          <p:nvSpPr>
            <p:cNvPr id="99" name="TextBox 98">
              <a:extLst>
                <a:ext uri="{FF2B5EF4-FFF2-40B4-BE49-F238E27FC236}">
                  <a16:creationId xmlns:a16="http://schemas.microsoft.com/office/drawing/2014/main" id="{A36BCEA4-DFA8-AB66-1226-10C2F5BAE373}"/>
                </a:ext>
              </a:extLst>
            </p:cNvPr>
            <p:cNvSpPr txBox="1"/>
            <p:nvPr/>
          </p:nvSpPr>
          <p:spPr>
            <a:xfrm>
              <a:off x="8799050" y="4552109"/>
              <a:ext cx="319318" cy="200055"/>
            </a:xfrm>
            <a:prstGeom prst="rect">
              <a:avLst/>
            </a:prstGeom>
            <a:noFill/>
          </p:spPr>
          <p:txBody>
            <a:bodyPr wrap="none" rtlCol="0">
              <a:spAutoFit/>
            </a:bodyPr>
            <a:lstStyle/>
            <a:p>
              <a:r>
                <a:rPr lang="en-GB" sz="700">
                  <a:solidFill>
                    <a:srgbClr val="9933FF"/>
                  </a:solidFill>
                </a:rPr>
                <a:t>100</a:t>
              </a:r>
            </a:p>
          </p:txBody>
        </p:sp>
        <p:sp>
          <p:nvSpPr>
            <p:cNvPr id="100" name="TextBox 99">
              <a:extLst>
                <a:ext uri="{FF2B5EF4-FFF2-40B4-BE49-F238E27FC236}">
                  <a16:creationId xmlns:a16="http://schemas.microsoft.com/office/drawing/2014/main" id="{54231D89-5B80-D548-863E-651ADD81939A}"/>
                </a:ext>
              </a:extLst>
            </p:cNvPr>
            <p:cNvSpPr txBox="1"/>
            <p:nvPr/>
          </p:nvSpPr>
          <p:spPr>
            <a:xfrm>
              <a:off x="8582658" y="2220399"/>
              <a:ext cx="319318" cy="200055"/>
            </a:xfrm>
            <a:prstGeom prst="rect">
              <a:avLst/>
            </a:prstGeom>
            <a:noFill/>
          </p:spPr>
          <p:txBody>
            <a:bodyPr wrap="none" rtlCol="0">
              <a:spAutoFit/>
            </a:bodyPr>
            <a:lstStyle/>
            <a:p>
              <a:r>
                <a:rPr lang="en-GB" sz="700" dirty="0">
                  <a:solidFill>
                    <a:srgbClr val="9933FF"/>
                  </a:solidFill>
                </a:rPr>
                <a:t>100</a:t>
              </a:r>
            </a:p>
          </p:txBody>
        </p:sp>
        <p:sp>
          <p:nvSpPr>
            <p:cNvPr id="101" name="TextBox 100">
              <a:extLst>
                <a:ext uri="{FF2B5EF4-FFF2-40B4-BE49-F238E27FC236}">
                  <a16:creationId xmlns:a16="http://schemas.microsoft.com/office/drawing/2014/main" id="{3424E9E1-299E-F73F-C1C9-000EA634839A}"/>
                </a:ext>
              </a:extLst>
            </p:cNvPr>
            <p:cNvSpPr txBox="1"/>
            <p:nvPr/>
          </p:nvSpPr>
          <p:spPr>
            <a:xfrm>
              <a:off x="8860717" y="2403391"/>
              <a:ext cx="319318" cy="200055"/>
            </a:xfrm>
            <a:prstGeom prst="rect">
              <a:avLst/>
            </a:prstGeom>
            <a:noFill/>
          </p:spPr>
          <p:txBody>
            <a:bodyPr wrap="none" rtlCol="0">
              <a:spAutoFit/>
            </a:bodyPr>
            <a:lstStyle/>
            <a:p>
              <a:r>
                <a:rPr lang="en-GB" sz="700" dirty="0">
                  <a:solidFill>
                    <a:srgbClr val="9933FF"/>
                  </a:solidFill>
                </a:rPr>
                <a:t>100</a:t>
              </a:r>
            </a:p>
          </p:txBody>
        </p:sp>
        <p:sp>
          <p:nvSpPr>
            <p:cNvPr id="102" name="TextBox 101">
              <a:extLst>
                <a:ext uri="{FF2B5EF4-FFF2-40B4-BE49-F238E27FC236}">
                  <a16:creationId xmlns:a16="http://schemas.microsoft.com/office/drawing/2014/main" id="{AEB3A547-482C-54BD-9F48-9696E17622D8}"/>
                </a:ext>
              </a:extLst>
            </p:cNvPr>
            <p:cNvSpPr txBox="1"/>
            <p:nvPr/>
          </p:nvSpPr>
          <p:spPr>
            <a:xfrm>
              <a:off x="9093909" y="2554946"/>
              <a:ext cx="319318" cy="200055"/>
            </a:xfrm>
            <a:prstGeom prst="rect">
              <a:avLst/>
            </a:prstGeom>
            <a:noFill/>
          </p:spPr>
          <p:txBody>
            <a:bodyPr wrap="none" rtlCol="0">
              <a:spAutoFit/>
            </a:bodyPr>
            <a:lstStyle/>
            <a:p>
              <a:r>
                <a:rPr lang="en-GB" sz="700" dirty="0">
                  <a:solidFill>
                    <a:srgbClr val="9933FF"/>
                  </a:solidFill>
                </a:rPr>
                <a:t>100</a:t>
              </a:r>
            </a:p>
          </p:txBody>
        </p:sp>
      </p:grpSp>
      <p:sp>
        <p:nvSpPr>
          <p:cNvPr id="11" name="TextBox 10"/>
          <p:cNvSpPr txBox="1"/>
          <p:nvPr/>
        </p:nvSpPr>
        <p:spPr>
          <a:xfrm>
            <a:off x="6744072" y="6239054"/>
            <a:ext cx="3960440" cy="646331"/>
          </a:xfrm>
          <a:prstGeom prst="rect">
            <a:avLst/>
          </a:prstGeom>
          <a:solidFill>
            <a:schemeClr val="bg1">
              <a:lumMod val="85000"/>
            </a:schemeClr>
          </a:solidFill>
        </p:spPr>
        <p:txBody>
          <a:bodyPr wrap="square" rtlCol="0">
            <a:spAutoFit/>
          </a:bodyPr>
          <a:lstStyle/>
          <a:p>
            <a:r>
              <a:rPr lang="en-GB" b="1" dirty="0">
                <a:latin typeface="Calibri"/>
                <a:ea typeface="Lucida Sans Unicode" charset="0"/>
                <a:cs typeface="Calibri"/>
              </a:rPr>
              <a:t>Analysis: MrBayes, </a:t>
            </a:r>
            <a:r>
              <a:rPr lang="en-GB" b="1" dirty="0" err="1">
                <a:latin typeface="Calibri"/>
                <a:ea typeface="Lucida Sans Unicode" charset="0"/>
                <a:cs typeface="Calibri"/>
              </a:rPr>
              <a:t>RAxML</a:t>
            </a:r>
            <a:r>
              <a:rPr lang="en-GB" b="1" dirty="0">
                <a:latin typeface="Calibri"/>
                <a:ea typeface="Lucida Sans Unicode" charset="0"/>
                <a:cs typeface="Calibri"/>
              </a:rPr>
              <a:t> </a:t>
            </a:r>
          </a:p>
          <a:p>
            <a:r>
              <a:rPr lang="en-GB" b="1" dirty="0">
                <a:latin typeface="Calibri"/>
                <a:ea typeface="Lucida Sans Unicode" charset="0"/>
                <a:cs typeface="Calibri"/>
              </a:rPr>
              <a:t>Branch support: Bayesian PP, bootstrap</a:t>
            </a:r>
          </a:p>
        </p:txBody>
      </p:sp>
      <p:sp>
        <p:nvSpPr>
          <p:cNvPr id="58" name="Title 2"/>
          <p:cNvSpPr txBox="1">
            <a:spLocks/>
          </p:cNvSpPr>
          <p:nvPr/>
        </p:nvSpPr>
        <p:spPr>
          <a:xfrm>
            <a:off x="4007768" y="53752"/>
            <a:ext cx="66350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pPr algn="l"/>
            <a:r>
              <a:rPr lang="en-US" sz="3600" dirty="0"/>
              <a:t>Comparison: BPs and PPs</a:t>
            </a:r>
          </a:p>
        </p:txBody>
      </p:sp>
      <p:sp>
        <p:nvSpPr>
          <p:cNvPr id="59" name="Title 2"/>
          <p:cNvSpPr txBox="1">
            <a:spLocks/>
          </p:cNvSpPr>
          <p:nvPr/>
        </p:nvSpPr>
        <p:spPr>
          <a:xfrm>
            <a:off x="1524000" y="6202436"/>
            <a:ext cx="4572000" cy="682948"/>
          </a:xfrm>
          <a:prstGeom prst="rect">
            <a:avLst/>
          </a:prstGeom>
          <a:solidFill>
            <a:schemeClr val="bg1">
              <a:lumMod val="85000"/>
            </a:schemeClr>
          </a:solidFill>
        </p:spPr>
        <p:txBody>
          <a:bodyPr vert="horz" lIns="91440" tIns="45720" rIns="91440" bIns="45720" rtlCol="0" anchor="ctr">
            <a:noAutofit/>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pPr algn="l"/>
            <a:r>
              <a:rPr lang="en-GB" sz="1800" dirty="0"/>
              <a:t>An empirical example: </a:t>
            </a:r>
            <a:r>
              <a:rPr lang="en-GB" sz="1600" dirty="0"/>
              <a:t>metalmark moths (Lepidoptera, </a:t>
            </a:r>
            <a:r>
              <a:rPr lang="en-GB" sz="1600" dirty="0" err="1"/>
              <a:t>Choreutidae</a:t>
            </a:r>
            <a:r>
              <a:rPr lang="en-GB" sz="1600" dirty="0"/>
              <a:t>), ca. 600 known species</a:t>
            </a:r>
          </a:p>
        </p:txBody>
      </p:sp>
      <p:pic>
        <p:nvPicPr>
          <p:cNvPr id="3" name="Picture 2">
            <a:extLst>
              <a:ext uri="{FF2B5EF4-FFF2-40B4-BE49-F238E27FC236}">
                <a16:creationId xmlns:a16="http://schemas.microsoft.com/office/drawing/2014/main" id="{A48CB4E0-9F0E-87CA-3A6D-66ED46C54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191234">
            <a:off x="1786823" y="303754"/>
            <a:ext cx="1811904" cy="1004370"/>
          </a:xfrm>
          <a:prstGeom prst="rect">
            <a:avLst/>
          </a:prstGeom>
        </p:spPr>
      </p:pic>
      <p:sp>
        <p:nvSpPr>
          <p:cNvPr id="103" name="TextBox 102">
            <a:extLst>
              <a:ext uri="{FF2B5EF4-FFF2-40B4-BE49-F238E27FC236}">
                <a16:creationId xmlns:a16="http://schemas.microsoft.com/office/drawing/2014/main" id="{099FBB46-B846-8D9E-6EB3-FCFBB9DBDF77}"/>
              </a:ext>
            </a:extLst>
          </p:cNvPr>
          <p:cNvSpPr txBox="1"/>
          <p:nvPr/>
        </p:nvSpPr>
        <p:spPr>
          <a:xfrm>
            <a:off x="1087802" y="5447534"/>
            <a:ext cx="2232248" cy="584775"/>
          </a:xfrm>
          <a:prstGeom prst="rect">
            <a:avLst/>
          </a:prstGeom>
          <a:noFill/>
        </p:spPr>
        <p:txBody>
          <a:bodyPr wrap="square" rtlCol="0">
            <a:spAutoFit/>
          </a:bodyPr>
          <a:lstStyle/>
          <a:p>
            <a:r>
              <a:rPr lang="en-GB" b="1" dirty="0">
                <a:latin typeface="Lucida Sans Unicode" charset="0"/>
                <a:ea typeface="Lucida Sans Unicode" charset="0"/>
                <a:cs typeface="Lucida Sans Unicode" charset="0"/>
              </a:rPr>
              <a:t>3 genes, 42 taxa </a:t>
            </a:r>
            <a:r>
              <a:rPr lang="en-GB" sz="1400" b="1" dirty="0">
                <a:latin typeface="Lucida Sans Unicode" charset="0"/>
                <a:ea typeface="Lucida Sans Unicode" charset="0"/>
                <a:cs typeface="Lucida Sans Unicode" charset="0"/>
              </a:rPr>
              <a:t>(Rota 2011)</a:t>
            </a:r>
            <a:endParaRPr lang="en-GB" sz="2000" b="1" dirty="0">
              <a:latin typeface="Lucida Sans Unicode" charset="0"/>
              <a:ea typeface="Lucida Sans Unicode" charset="0"/>
              <a:cs typeface="Lucida Sans Unicode" charset="0"/>
            </a:endParaRPr>
          </a:p>
        </p:txBody>
      </p:sp>
      <p:sp>
        <p:nvSpPr>
          <p:cNvPr id="104" name="TextBox 103">
            <a:extLst>
              <a:ext uri="{FF2B5EF4-FFF2-40B4-BE49-F238E27FC236}">
                <a16:creationId xmlns:a16="http://schemas.microsoft.com/office/drawing/2014/main" id="{B0AB6854-B891-F627-467B-6193D1893995}"/>
              </a:ext>
            </a:extLst>
          </p:cNvPr>
          <p:cNvSpPr txBox="1"/>
          <p:nvPr/>
        </p:nvSpPr>
        <p:spPr>
          <a:xfrm>
            <a:off x="4707787" y="5495182"/>
            <a:ext cx="2606662" cy="584775"/>
          </a:xfrm>
          <a:prstGeom prst="rect">
            <a:avLst/>
          </a:prstGeom>
          <a:noFill/>
        </p:spPr>
        <p:txBody>
          <a:bodyPr wrap="square" rtlCol="0">
            <a:spAutoFit/>
          </a:bodyPr>
          <a:lstStyle/>
          <a:p>
            <a:r>
              <a:rPr lang="en-GB" b="1" dirty="0">
                <a:latin typeface="Lucida Sans Unicode" charset="0"/>
                <a:ea typeface="Lucida Sans Unicode" charset="0"/>
                <a:cs typeface="Lucida Sans Unicode" charset="0"/>
              </a:rPr>
              <a:t>8 genes, 38 taxa </a:t>
            </a:r>
            <a:r>
              <a:rPr lang="en-GB" sz="1400" b="1" dirty="0">
                <a:latin typeface="Lucida Sans Unicode" charset="0"/>
                <a:ea typeface="Lucida Sans Unicode" charset="0"/>
                <a:cs typeface="Lucida Sans Unicode" charset="0"/>
              </a:rPr>
              <a:t>(Rota &amp; Wahlberg 2012)</a:t>
            </a:r>
          </a:p>
        </p:txBody>
      </p:sp>
      <p:sp>
        <p:nvSpPr>
          <p:cNvPr id="105" name="TextBox 104">
            <a:extLst>
              <a:ext uri="{FF2B5EF4-FFF2-40B4-BE49-F238E27FC236}">
                <a16:creationId xmlns:a16="http://schemas.microsoft.com/office/drawing/2014/main" id="{CE63B712-2D84-D378-97A3-D895869E14F7}"/>
              </a:ext>
            </a:extLst>
          </p:cNvPr>
          <p:cNvSpPr txBox="1"/>
          <p:nvPr/>
        </p:nvSpPr>
        <p:spPr>
          <a:xfrm>
            <a:off x="8798795" y="5528523"/>
            <a:ext cx="2843808" cy="584775"/>
          </a:xfrm>
          <a:prstGeom prst="rect">
            <a:avLst/>
          </a:prstGeom>
          <a:noFill/>
        </p:spPr>
        <p:txBody>
          <a:bodyPr wrap="square" rtlCol="0">
            <a:spAutoFit/>
          </a:bodyPr>
          <a:lstStyle/>
          <a:p>
            <a:r>
              <a:rPr lang="en-GB" b="1" dirty="0">
                <a:latin typeface="Lucida Sans Unicode" charset="0"/>
                <a:ea typeface="Lucida Sans Unicode" charset="0"/>
                <a:cs typeface="Lucida Sans Unicode" charset="0"/>
              </a:rPr>
              <a:t>11 genes, 146 taxa </a:t>
            </a:r>
            <a:r>
              <a:rPr lang="en-GB" sz="1400" b="1" dirty="0">
                <a:latin typeface="Lucida Sans Unicode" charset="0"/>
                <a:ea typeface="Lucida Sans Unicode" charset="0"/>
                <a:cs typeface="Lucida Sans Unicode" charset="0"/>
              </a:rPr>
              <a:t>(Rota </a:t>
            </a:r>
            <a:r>
              <a:rPr lang="en-GB" sz="1400" b="1" dirty="0" err="1">
                <a:latin typeface="Lucida Sans Unicode" charset="0"/>
                <a:ea typeface="Lucida Sans Unicode" charset="0"/>
                <a:cs typeface="Lucida Sans Unicode" charset="0"/>
              </a:rPr>
              <a:t>unpubl</a:t>
            </a:r>
            <a:r>
              <a:rPr lang="en-GB" sz="1400" b="1" dirty="0">
                <a:latin typeface="Lucida Sans Unicode" charset="0"/>
                <a:ea typeface="Lucida Sans Unicode" charset="0"/>
                <a:cs typeface="Lucida Sans Unicode" charset="0"/>
              </a:rPr>
              <a:t>.)</a:t>
            </a:r>
          </a:p>
        </p:txBody>
      </p:sp>
      <p:sp>
        <p:nvSpPr>
          <p:cNvPr id="2" name="TextBox 1">
            <a:extLst>
              <a:ext uri="{FF2B5EF4-FFF2-40B4-BE49-F238E27FC236}">
                <a16:creationId xmlns:a16="http://schemas.microsoft.com/office/drawing/2014/main" id="{36F23C04-C8ED-7627-C890-091FCE2FFFD2}"/>
              </a:ext>
            </a:extLst>
          </p:cNvPr>
          <p:cNvSpPr txBox="1"/>
          <p:nvPr/>
        </p:nvSpPr>
        <p:spPr>
          <a:xfrm>
            <a:off x="2942582" y="2624213"/>
            <a:ext cx="934275" cy="307777"/>
          </a:xfrm>
          <a:prstGeom prst="rect">
            <a:avLst/>
          </a:prstGeom>
          <a:noFill/>
        </p:spPr>
        <p:txBody>
          <a:bodyPr wrap="square" rtlCol="0">
            <a:spAutoFit/>
          </a:bodyPr>
          <a:lstStyle/>
          <a:p>
            <a:r>
              <a:rPr lang="en-GB" sz="1400" b="1" i="1" dirty="0" err="1">
                <a:solidFill>
                  <a:srgbClr val="FF0000"/>
                </a:solidFill>
                <a:latin typeface="Lucida Sans Unicode" charset="0"/>
                <a:ea typeface="Lucida Sans Unicode" charset="0"/>
                <a:cs typeface="Lucida Sans Unicode" charset="0"/>
              </a:rPr>
              <a:t>Saptha</a:t>
            </a:r>
            <a:endParaRPr lang="en-GB" sz="1400" b="1" i="1" dirty="0">
              <a:solidFill>
                <a:srgbClr val="FF0000"/>
              </a:solidFill>
              <a:latin typeface="Lucida Sans Unicode" charset="0"/>
              <a:ea typeface="Lucida Sans Unicode" charset="0"/>
              <a:cs typeface="Lucida Sans Unicode" charset="0"/>
            </a:endParaRPr>
          </a:p>
        </p:txBody>
      </p:sp>
      <p:sp>
        <p:nvSpPr>
          <p:cNvPr id="6" name="TextBox 5">
            <a:extLst>
              <a:ext uri="{FF2B5EF4-FFF2-40B4-BE49-F238E27FC236}">
                <a16:creationId xmlns:a16="http://schemas.microsoft.com/office/drawing/2014/main" id="{F740201D-632C-5D31-281E-5EFD627CD3BB}"/>
              </a:ext>
            </a:extLst>
          </p:cNvPr>
          <p:cNvSpPr txBox="1"/>
          <p:nvPr/>
        </p:nvSpPr>
        <p:spPr>
          <a:xfrm>
            <a:off x="3312278" y="3000332"/>
            <a:ext cx="1115210" cy="307777"/>
          </a:xfrm>
          <a:prstGeom prst="rect">
            <a:avLst/>
          </a:prstGeom>
          <a:noFill/>
        </p:spPr>
        <p:txBody>
          <a:bodyPr wrap="square" rtlCol="0">
            <a:spAutoFit/>
          </a:bodyPr>
          <a:lstStyle/>
          <a:p>
            <a:r>
              <a:rPr lang="en-GB" sz="1400" b="1" i="1" dirty="0" err="1">
                <a:solidFill>
                  <a:srgbClr val="00B0F0"/>
                </a:solidFill>
                <a:latin typeface="Lucida Sans Unicode" charset="0"/>
                <a:ea typeface="Lucida Sans Unicode" charset="0"/>
                <a:cs typeface="Lucida Sans Unicode" charset="0"/>
              </a:rPr>
              <a:t>Choreutis</a:t>
            </a:r>
            <a:endParaRPr lang="en-GB" sz="1400" b="1" i="1" dirty="0">
              <a:solidFill>
                <a:srgbClr val="00B0F0"/>
              </a:solidFill>
              <a:latin typeface="Lucida Sans Unicode" charset="0"/>
              <a:ea typeface="Lucida Sans Unicode" charset="0"/>
              <a:cs typeface="Lucida Sans Unicode" charset="0"/>
            </a:endParaRPr>
          </a:p>
        </p:txBody>
      </p:sp>
    </p:spTree>
    <p:extLst>
      <p:ext uri="{BB962C8B-B14F-4D97-AF65-F5344CB8AC3E}">
        <p14:creationId xmlns:p14="http://schemas.microsoft.com/office/powerpoint/2010/main" val="9857501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964C99AF-1976-C063-ADAB-E53092879A2C}"/>
              </a:ext>
            </a:extLst>
          </p:cNvPr>
          <p:cNvGrpSpPr/>
          <p:nvPr/>
        </p:nvGrpSpPr>
        <p:grpSpPr>
          <a:xfrm>
            <a:off x="4428727" y="1370925"/>
            <a:ext cx="3286936" cy="4143997"/>
            <a:chOff x="4537256" y="1370925"/>
            <a:chExt cx="3286936" cy="4143997"/>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247" t="6951" r="5801"/>
            <a:stretch/>
          </p:blipFill>
          <p:spPr>
            <a:xfrm>
              <a:off x="4537256" y="1370925"/>
              <a:ext cx="3286936" cy="4143997"/>
            </a:xfrm>
            <a:prstGeom prst="rect">
              <a:avLst/>
            </a:prstGeom>
          </p:spPr>
        </p:pic>
        <p:sp>
          <p:nvSpPr>
            <p:cNvPr id="40" name="TextBox 39"/>
            <p:cNvSpPr txBox="1"/>
            <p:nvPr/>
          </p:nvSpPr>
          <p:spPr>
            <a:xfrm>
              <a:off x="5419482" y="2945077"/>
              <a:ext cx="215123" cy="200055"/>
            </a:xfrm>
            <a:prstGeom prst="rect">
              <a:avLst/>
            </a:prstGeom>
            <a:noFill/>
          </p:spPr>
          <p:txBody>
            <a:bodyPr wrap="none" rtlCol="0">
              <a:spAutoFit/>
            </a:bodyPr>
            <a:lstStyle/>
            <a:p>
              <a:r>
                <a:rPr lang="en-GB" sz="700" dirty="0">
                  <a:solidFill>
                    <a:srgbClr val="9933FF"/>
                  </a:solidFill>
                </a:rPr>
                <a:t>-</a:t>
              </a:r>
            </a:p>
          </p:txBody>
        </p:sp>
        <p:sp>
          <p:nvSpPr>
            <p:cNvPr id="41" name="TextBox 40"/>
            <p:cNvSpPr txBox="1"/>
            <p:nvPr/>
          </p:nvSpPr>
          <p:spPr>
            <a:xfrm>
              <a:off x="5282982" y="3460736"/>
              <a:ext cx="215123" cy="200055"/>
            </a:xfrm>
            <a:prstGeom prst="rect">
              <a:avLst/>
            </a:prstGeom>
            <a:noFill/>
          </p:spPr>
          <p:txBody>
            <a:bodyPr wrap="none" rtlCol="0">
              <a:spAutoFit/>
            </a:bodyPr>
            <a:lstStyle/>
            <a:p>
              <a:r>
                <a:rPr lang="en-GB" sz="700">
                  <a:solidFill>
                    <a:srgbClr val="9933FF"/>
                  </a:solidFill>
                </a:rPr>
                <a:t>-</a:t>
              </a:r>
              <a:endParaRPr lang="en-GB" sz="700" dirty="0">
                <a:solidFill>
                  <a:srgbClr val="9933FF"/>
                </a:solidFill>
              </a:endParaRPr>
            </a:p>
          </p:txBody>
        </p:sp>
        <p:sp>
          <p:nvSpPr>
            <p:cNvPr id="42" name="TextBox 41"/>
            <p:cNvSpPr txBox="1"/>
            <p:nvPr/>
          </p:nvSpPr>
          <p:spPr>
            <a:xfrm>
              <a:off x="5491463" y="4010970"/>
              <a:ext cx="274434" cy="200055"/>
            </a:xfrm>
            <a:prstGeom prst="rect">
              <a:avLst/>
            </a:prstGeom>
            <a:noFill/>
          </p:spPr>
          <p:txBody>
            <a:bodyPr wrap="none" rtlCol="0">
              <a:spAutoFit/>
            </a:bodyPr>
            <a:lstStyle/>
            <a:p>
              <a:r>
                <a:rPr lang="en-GB" sz="700" dirty="0">
                  <a:solidFill>
                    <a:srgbClr val="9933FF"/>
                  </a:solidFill>
                </a:rPr>
                <a:t>64</a:t>
              </a:r>
            </a:p>
          </p:txBody>
        </p:sp>
        <p:sp>
          <p:nvSpPr>
            <p:cNvPr id="43" name="TextBox 42"/>
            <p:cNvSpPr txBox="1"/>
            <p:nvPr/>
          </p:nvSpPr>
          <p:spPr>
            <a:xfrm>
              <a:off x="5539393" y="1585367"/>
              <a:ext cx="284052" cy="200055"/>
            </a:xfrm>
            <a:prstGeom prst="rect">
              <a:avLst/>
            </a:prstGeom>
            <a:noFill/>
          </p:spPr>
          <p:txBody>
            <a:bodyPr wrap="none" rtlCol="0">
              <a:spAutoFit/>
            </a:bodyPr>
            <a:lstStyle/>
            <a:p>
              <a:r>
                <a:rPr lang="en-GB" sz="700" dirty="0">
                  <a:solidFill>
                    <a:srgbClr val="9933FF"/>
                  </a:solidFill>
                </a:rPr>
                <a:t>91</a:t>
              </a:r>
            </a:p>
          </p:txBody>
        </p:sp>
        <p:sp>
          <p:nvSpPr>
            <p:cNvPr id="44" name="TextBox 43"/>
            <p:cNvSpPr txBox="1"/>
            <p:nvPr/>
          </p:nvSpPr>
          <p:spPr>
            <a:xfrm>
              <a:off x="5035921" y="2799058"/>
              <a:ext cx="274434" cy="200055"/>
            </a:xfrm>
            <a:prstGeom prst="rect">
              <a:avLst/>
            </a:prstGeom>
            <a:noFill/>
          </p:spPr>
          <p:txBody>
            <a:bodyPr wrap="none" rtlCol="0">
              <a:spAutoFit/>
            </a:bodyPr>
            <a:lstStyle/>
            <a:p>
              <a:r>
                <a:rPr lang="en-GB" sz="700" dirty="0">
                  <a:solidFill>
                    <a:srgbClr val="9933FF"/>
                  </a:solidFill>
                </a:rPr>
                <a:t>84</a:t>
              </a:r>
            </a:p>
          </p:txBody>
        </p:sp>
        <p:sp>
          <p:nvSpPr>
            <p:cNvPr id="45" name="TextBox 44"/>
            <p:cNvSpPr txBox="1"/>
            <p:nvPr/>
          </p:nvSpPr>
          <p:spPr>
            <a:xfrm>
              <a:off x="5367612" y="2097153"/>
              <a:ext cx="274434" cy="200055"/>
            </a:xfrm>
            <a:prstGeom prst="rect">
              <a:avLst/>
            </a:prstGeom>
            <a:noFill/>
          </p:spPr>
          <p:txBody>
            <a:bodyPr wrap="none" rtlCol="0">
              <a:spAutoFit/>
            </a:bodyPr>
            <a:lstStyle/>
            <a:p>
              <a:r>
                <a:rPr lang="en-GB" sz="700" dirty="0">
                  <a:solidFill>
                    <a:srgbClr val="9933FF"/>
                  </a:solidFill>
                </a:rPr>
                <a:t>83</a:t>
              </a:r>
            </a:p>
          </p:txBody>
        </p:sp>
        <p:sp>
          <p:nvSpPr>
            <p:cNvPr id="46" name="TextBox 45"/>
            <p:cNvSpPr txBox="1"/>
            <p:nvPr/>
          </p:nvSpPr>
          <p:spPr>
            <a:xfrm>
              <a:off x="5661404" y="2212336"/>
              <a:ext cx="284052" cy="200055"/>
            </a:xfrm>
            <a:prstGeom prst="rect">
              <a:avLst/>
            </a:prstGeom>
            <a:noFill/>
          </p:spPr>
          <p:txBody>
            <a:bodyPr wrap="none" rtlCol="0">
              <a:spAutoFit/>
            </a:bodyPr>
            <a:lstStyle/>
            <a:p>
              <a:r>
                <a:rPr lang="en-GB" sz="700"/>
                <a:t>90</a:t>
              </a:r>
              <a:endParaRPr lang="en-GB" sz="700" dirty="0"/>
            </a:p>
          </p:txBody>
        </p:sp>
        <p:sp>
          <p:nvSpPr>
            <p:cNvPr id="47" name="TextBox 46"/>
            <p:cNvSpPr txBox="1"/>
            <p:nvPr/>
          </p:nvSpPr>
          <p:spPr>
            <a:xfrm>
              <a:off x="5834404" y="2328767"/>
              <a:ext cx="274434" cy="200055"/>
            </a:xfrm>
            <a:prstGeom prst="rect">
              <a:avLst/>
            </a:prstGeom>
            <a:noFill/>
          </p:spPr>
          <p:txBody>
            <a:bodyPr wrap="none" rtlCol="0">
              <a:spAutoFit/>
            </a:bodyPr>
            <a:lstStyle/>
            <a:p>
              <a:r>
                <a:rPr lang="en-GB" sz="700" dirty="0">
                  <a:solidFill>
                    <a:srgbClr val="9933FF"/>
                  </a:solidFill>
                </a:rPr>
                <a:t>89</a:t>
              </a:r>
            </a:p>
          </p:txBody>
        </p:sp>
        <p:sp>
          <p:nvSpPr>
            <p:cNvPr id="48" name="TextBox 47"/>
            <p:cNvSpPr txBox="1"/>
            <p:nvPr/>
          </p:nvSpPr>
          <p:spPr>
            <a:xfrm>
              <a:off x="5791625" y="2710936"/>
              <a:ext cx="274434" cy="200055"/>
            </a:xfrm>
            <a:prstGeom prst="rect">
              <a:avLst/>
            </a:prstGeom>
            <a:noFill/>
          </p:spPr>
          <p:txBody>
            <a:bodyPr wrap="none" rtlCol="0">
              <a:spAutoFit/>
            </a:bodyPr>
            <a:lstStyle/>
            <a:p>
              <a:r>
                <a:rPr lang="en-GB" sz="700" dirty="0">
                  <a:solidFill>
                    <a:srgbClr val="9933FF"/>
                  </a:solidFill>
                </a:rPr>
                <a:t>92</a:t>
              </a:r>
            </a:p>
          </p:txBody>
        </p:sp>
        <p:sp>
          <p:nvSpPr>
            <p:cNvPr id="49" name="TextBox 48"/>
            <p:cNvSpPr txBox="1"/>
            <p:nvPr/>
          </p:nvSpPr>
          <p:spPr>
            <a:xfrm>
              <a:off x="6038698" y="3242868"/>
              <a:ext cx="274434" cy="200055"/>
            </a:xfrm>
            <a:prstGeom prst="rect">
              <a:avLst/>
            </a:prstGeom>
            <a:noFill/>
          </p:spPr>
          <p:txBody>
            <a:bodyPr wrap="none" rtlCol="0">
              <a:spAutoFit/>
            </a:bodyPr>
            <a:lstStyle/>
            <a:p>
              <a:r>
                <a:rPr lang="en-GB" sz="700" dirty="0">
                  <a:solidFill>
                    <a:srgbClr val="9933FF"/>
                  </a:solidFill>
                </a:rPr>
                <a:t>80</a:t>
              </a:r>
            </a:p>
          </p:txBody>
        </p:sp>
        <p:sp>
          <p:nvSpPr>
            <p:cNvPr id="50" name="TextBox 49"/>
            <p:cNvSpPr txBox="1"/>
            <p:nvPr/>
          </p:nvSpPr>
          <p:spPr>
            <a:xfrm>
              <a:off x="5754646" y="4331857"/>
              <a:ext cx="274434" cy="200055"/>
            </a:xfrm>
            <a:prstGeom prst="rect">
              <a:avLst/>
            </a:prstGeom>
            <a:noFill/>
          </p:spPr>
          <p:txBody>
            <a:bodyPr wrap="none" rtlCol="0">
              <a:spAutoFit/>
            </a:bodyPr>
            <a:lstStyle/>
            <a:p>
              <a:r>
                <a:rPr lang="en-GB" sz="700" dirty="0">
                  <a:solidFill>
                    <a:srgbClr val="9933FF"/>
                  </a:solidFill>
                </a:rPr>
                <a:t>64</a:t>
              </a:r>
            </a:p>
          </p:txBody>
        </p:sp>
        <p:sp>
          <p:nvSpPr>
            <p:cNvPr id="51" name="TextBox 50"/>
            <p:cNvSpPr txBox="1"/>
            <p:nvPr/>
          </p:nvSpPr>
          <p:spPr>
            <a:xfrm>
              <a:off x="5987856" y="4682906"/>
              <a:ext cx="215123" cy="200055"/>
            </a:xfrm>
            <a:prstGeom prst="rect">
              <a:avLst/>
            </a:prstGeom>
            <a:noFill/>
          </p:spPr>
          <p:txBody>
            <a:bodyPr wrap="none" rtlCol="0">
              <a:spAutoFit/>
            </a:bodyPr>
            <a:lstStyle/>
            <a:p>
              <a:r>
                <a:rPr lang="en-GB" sz="700">
                  <a:solidFill>
                    <a:srgbClr val="9933FF"/>
                  </a:solidFill>
                </a:rPr>
                <a:t>-</a:t>
              </a:r>
              <a:endParaRPr lang="en-GB" sz="700" dirty="0">
                <a:solidFill>
                  <a:srgbClr val="9933FF"/>
                </a:solidFill>
              </a:endParaRPr>
            </a:p>
          </p:txBody>
        </p:sp>
        <p:sp>
          <p:nvSpPr>
            <p:cNvPr id="52" name="TextBox 51"/>
            <p:cNvSpPr txBox="1"/>
            <p:nvPr/>
          </p:nvSpPr>
          <p:spPr>
            <a:xfrm>
              <a:off x="6429510" y="4914590"/>
              <a:ext cx="274434" cy="200055"/>
            </a:xfrm>
            <a:prstGeom prst="rect">
              <a:avLst/>
            </a:prstGeom>
            <a:noFill/>
          </p:spPr>
          <p:txBody>
            <a:bodyPr wrap="none" rtlCol="0">
              <a:spAutoFit/>
            </a:bodyPr>
            <a:lstStyle/>
            <a:p>
              <a:r>
                <a:rPr lang="en-GB" sz="700" dirty="0">
                  <a:solidFill>
                    <a:srgbClr val="9933FF"/>
                  </a:solidFill>
                </a:rPr>
                <a:t>82</a:t>
              </a:r>
            </a:p>
          </p:txBody>
        </p:sp>
        <p:sp>
          <p:nvSpPr>
            <p:cNvPr id="53" name="TextBox 52"/>
            <p:cNvSpPr txBox="1"/>
            <p:nvPr/>
          </p:nvSpPr>
          <p:spPr>
            <a:xfrm>
              <a:off x="6256712" y="4211025"/>
              <a:ext cx="274434" cy="200055"/>
            </a:xfrm>
            <a:prstGeom prst="rect">
              <a:avLst/>
            </a:prstGeom>
            <a:noFill/>
          </p:spPr>
          <p:txBody>
            <a:bodyPr wrap="none" rtlCol="0">
              <a:spAutoFit/>
            </a:bodyPr>
            <a:lstStyle/>
            <a:p>
              <a:r>
                <a:rPr lang="en-GB" sz="700" dirty="0">
                  <a:solidFill>
                    <a:srgbClr val="9933FF"/>
                  </a:solidFill>
                </a:rPr>
                <a:t>66</a:t>
              </a:r>
            </a:p>
          </p:txBody>
        </p:sp>
        <p:sp>
          <p:nvSpPr>
            <p:cNvPr id="54" name="TextBox 53"/>
            <p:cNvSpPr txBox="1"/>
            <p:nvPr/>
          </p:nvSpPr>
          <p:spPr>
            <a:xfrm>
              <a:off x="6095416" y="4086511"/>
              <a:ext cx="284052" cy="200055"/>
            </a:xfrm>
            <a:prstGeom prst="rect">
              <a:avLst/>
            </a:prstGeom>
            <a:noFill/>
          </p:spPr>
          <p:txBody>
            <a:bodyPr wrap="none" rtlCol="0">
              <a:spAutoFit/>
            </a:bodyPr>
            <a:lstStyle/>
            <a:p>
              <a:r>
                <a:rPr lang="en-GB" sz="700"/>
                <a:t>78</a:t>
              </a:r>
              <a:endParaRPr lang="en-GB" sz="700" dirty="0"/>
            </a:p>
          </p:txBody>
        </p:sp>
        <p:sp>
          <p:nvSpPr>
            <p:cNvPr id="55" name="TextBox 54"/>
            <p:cNvSpPr txBox="1"/>
            <p:nvPr/>
          </p:nvSpPr>
          <p:spPr>
            <a:xfrm>
              <a:off x="5983138" y="3945565"/>
              <a:ext cx="215123" cy="200055"/>
            </a:xfrm>
            <a:prstGeom prst="rect">
              <a:avLst/>
            </a:prstGeom>
            <a:noFill/>
          </p:spPr>
          <p:txBody>
            <a:bodyPr wrap="none" rtlCol="0">
              <a:spAutoFit/>
            </a:bodyPr>
            <a:lstStyle/>
            <a:p>
              <a:r>
                <a:rPr lang="en-GB" sz="700" dirty="0">
                  <a:solidFill>
                    <a:srgbClr val="9933FF"/>
                  </a:solidFill>
                </a:rPr>
                <a:t>-</a:t>
              </a:r>
            </a:p>
          </p:txBody>
        </p:sp>
        <p:sp>
          <p:nvSpPr>
            <p:cNvPr id="56" name="TextBox 55"/>
            <p:cNvSpPr txBox="1"/>
            <p:nvPr/>
          </p:nvSpPr>
          <p:spPr>
            <a:xfrm>
              <a:off x="6440487" y="3683611"/>
              <a:ext cx="274434" cy="200055"/>
            </a:xfrm>
            <a:prstGeom prst="rect">
              <a:avLst/>
            </a:prstGeom>
            <a:noFill/>
          </p:spPr>
          <p:txBody>
            <a:bodyPr wrap="none" rtlCol="0">
              <a:spAutoFit/>
            </a:bodyPr>
            <a:lstStyle/>
            <a:p>
              <a:r>
                <a:rPr lang="en-GB" sz="700" dirty="0">
                  <a:solidFill>
                    <a:srgbClr val="9933FF"/>
                  </a:solidFill>
                </a:rPr>
                <a:t>97</a:t>
              </a:r>
            </a:p>
          </p:txBody>
        </p:sp>
      </p:grpSp>
      <p:grpSp>
        <p:nvGrpSpPr>
          <p:cNvPr id="17" name="Group 16">
            <a:extLst>
              <a:ext uri="{FF2B5EF4-FFF2-40B4-BE49-F238E27FC236}">
                <a16:creationId xmlns:a16="http://schemas.microsoft.com/office/drawing/2014/main" id="{96D1FD78-7B30-E7AB-83A6-D6F98499B5E2}"/>
              </a:ext>
            </a:extLst>
          </p:cNvPr>
          <p:cNvGrpSpPr/>
          <p:nvPr/>
        </p:nvGrpSpPr>
        <p:grpSpPr>
          <a:xfrm>
            <a:off x="700309" y="1357792"/>
            <a:ext cx="3238294" cy="4123556"/>
            <a:chOff x="1487488" y="1357792"/>
            <a:chExt cx="3238294" cy="4123556"/>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7451" r="24003"/>
            <a:stretch/>
          </p:blipFill>
          <p:spPr>
            <a:xfrm>
              <a:off x="1487488" y="1357792"/>
              <a:ext cx="3238294" cy="4123556"/>
            </a:xfrm>
            <a:prstGeom prst="rect">
              <a:avLst/>
            </a:prstGeom>
          </p:spPr>
        </p:pic>
        <p:sp>
          <p:nvSpPr>
            <p:cNvPr id="61" name="TextBox 60"/>
            <p:cNvSpPr txBox="1"/>
            <p:nvPr/>
          </p:nvSpPr>
          <p:spPr>
            <a:xfrm>
              <a:off x="2279576" y="2780929"/>
              <a:ext cx="274434" cy="200055"/>
            </a:xfrm>
            <a:prstGeom prst="rect">
              <a:avLst/>
            </a:prstGeom>
            <a:noFill/>
          </p:spPr>
          <p:txBody>
            <a:bodyPr wrap="none" rtlCol="0">
              <a:spAutoFit/>
            </a:bodyPr>
            <a:lstStyle/>
            <a:p>
              <a:r>
                <a:rPr lang="en-GB" sz="700" dirty="0">
                  <a:solidFill>
                    <a:srgbClr val="9933FF"/>
                  </a:solidFill>
                </a:rPr>
                <a:t>55</a:t>
              </a:r>
            </a:p>
          </p:txBody>
        </p:sp>
        <p:sp>
          <p:nvSpPr>
            <p:cNvPr id="66" name="TextBox 65"/>
            <p:cNvSpPr txBox="1"/>
            <p:nvPr/>
          </p:nvSpPr>
          <p:spPr>
            <a:xfrm>
              <a:off x="2092800" y="3330001"/>
              <a:ext cx="274434" cy="200055"/>
            </a:xfrm>
            <a:prstGeom prst="rect">
              <a:avLst/>
            </a:prstGeom>
            <a:noFill/>
          </p:spPr>
          <p:txBody>
            <a:bodyPr wrap="none" rtlCol="0">
              <a:spAutoFit/>
            </a:bodyPr>
            <a:lstStyle/>
            <a:p>
              <a:r>
                <a:rPr lang="en-GB" sz="700" dirty="0">
                  <a:solidFill>
                    <a:srgbClr val="9933FF"/>
                  </a:solidFill>
                </a:rPr>
                <a:t>72</a:t>
              </a:r>
            </a:p>
          </p:txBody>
        </p:sp>
      </p:grpSp>
      <p:sp>
        <p:nvSpPr>
          <p:cNvPr id="6" name="TextBox 5"/>
          <p:cNvSpPr txBox="1"/>
          <p:nvPr/>
        </p:nvSpPr>
        <p:spPr>
          <a:xfrm>
            <a:off x="1087802" y="5447534"/>
            <a:ext cx="2232248" cy="584775"/>
          </a:xfrm>
          <a:prstGeom prst="rect">
            <a:avLst/>
          </a:prstGeom>
          <a:noFill/>
        </p:spPr>
        <p:txBody>
          <a:bodyPr wrap="square" rtlCol="0">
            <a:spAutoFit/>
          </a:bodyPr>
          <a:lstStyle/>
          <a:p>
            <a:r>
              <a:rPr lang="en-GB" b="1" dirty="0">
                <a:latin typeface="Lucida Sans Unicode" charset="0"/>
                <a:ea typeface="Lucida Sans Unicode" charset="0"/>
                <a:cs typeface="Lucida Sans Unicode" charset="0"/>
              </a:rPr>
              <a:t>3 genes, 42 taxa </a:t>
            </a:r>
            <a:r>
              <a:rPr lang="en-GB" sz="1400" b="1" dirty="0">
                <a:latin typeface="Lucida Sans Unicode" charset="0"/>
                <a:ea typeface="Lucida Sans Unicode" charset="0"/>
                <a:cs typeface="Lucida Sans Unicode" charset="0"/>
              </a:rPr>
              <a:t>(Rota 2011)</a:t>
            </a:r>
            <a:endParaRPr lang="en-GB" sz="2000" b="1" dirty="0">
              <a:latin typeface="Lucida Sans Unicode" charset="0"/>
              <a:ea typeface="Lucida Sans Unicode" charset="0"/>
              <a:cs typeface="Lucida Sans Unicode" charset="0"/>
            </a:endParaRPr>
          </a:p>
        </p:txBody>
      </p:sp>
      <p:sp>
        <p:nvSpPr>
          <p:cNvPr id="8" name="TextBox 7"/>
          <p:cNvSpPr txBox="1"/>
          <p:nvPr/>
        </p:nvSpPr>
        <p:spPr>
          <a:xfrm>
            <a:off x="4707787" y="5495182"/>
            <a:ext cx="2606662" cy="584775"/>
          </a:xfrm>
          <a:prstGeom prst="rect">
            <a:avLst/>
          </a:prstGeom>
          <a:noFill/>
        </p:spPr>
        <p:txBody>
          <a:bodyPr wrap="square" rtlCol="0">
            <a:spAutoFit/>
          </a:bodyPr>
          <a:lstStyle/>
          <a:p>
            <a:r>
              <a:rPr lang="en-GB" b="1" dirty="0">
                <a:latin typeface="Lucida Sans Unicode" charset="0"/>
                <a:ea typeface="Lucida Sans Unicode" charset="0"/>
                <a:cs typeface="Lucida Sans Unicode" charset="0"/>
              </a:rPr>
              <a:t>8 genes, 38 taxa </a:t>
            </a:r>
            <a:r>
              <a:rPr lang="en-GB" sz="1400" b="1" dirty="0">
                <a:latin typeface="Lucida Sans Unicode" charset="0"/>
                <a:ea typeface="Lucida Sans Unicode" charset="0"/>
                <a:cs typeface="Lucida Sans Unicode" charset="0"/>
              </a:rPr>
              <a:t>(Rota &amp; Wahlberg 2012)</a:t>
            </a:r>
          </a:p>
        </p:txBody>
      </p:sp>
      <p:sp>
        <p:nvSpPr>
          <p:cNvPr id="7" name="TextBox 6"/>
          <p:cNvSpPr txBox="1"/>
          <p:nvPr/>
        </p:nvSpPr>
        <p:spPr>
          <a:xfrm>
            <a:off x="8798795" y="5528523"/>
            <a:ext cx="2843808" cy="584775"/>
          </a:xfrm>
          <a:prstGeom prst="rect">
            <a:avLst/>
          </a:prstGeom>
          <a:noFill/>
        </p:spPr>
        <p:txBody>
          <a:bodyPr wrap="square" rtlCol="0">
            <a:spAutoFit/>
          </a:bodyPr>
          <a:lstStyle/>
          <a:p>
            <a:r>
              <a:rPr lang="en-GB" b="1" dirty="0">
                <a:latin typeface="Lucida Sans Unicode" charset="0"/>
                <a:ea typeface="Lucida Sans Unicode" charset="0"/>
                <a:cs typeface="Lucida Sans Unicode" charset="0"/>
              </a:rPr>
              <a:t>11 genes, 146 taxa </a:t>
            </a:r>
            <a:r>
              <a:rPr lang="en-GB" sz="1400" b="1" dirty="0">
                <a:latin typeface="Lucida Sans Unicode" charset="0"/>
                <a:ea typeface="Lucida Sans Unicode" charset="0"/>
                <a:cs typeface="Lucida Sans Unicode" charset="0"/>
              </a:rPr>
              <a:t>(Rota </a:t>
            </a:r>
            <a:r>
              <a:rPr lang="en-GB" sz="1400" b="1" dirty="0" err="1">
                <a:latin typeface="Lucida Sans Unicode" charset="0"/>
                <a:ea typeface="Lucida Sans Unicode" charset="0"/>
                <a:cs typeface="Lucida Sans Unicode" charset="0"/>
              </a:rPr>
              <a:t>unpubl</a:t>
            </a:r>
            <a:r>
              <a:rPr lang="en-GB" sz="1400" b="1" dirty="0">
                <a:latin typeface="Lucida Sans Unicode" charset="0"/>
                <a:ea typeface="Lucida Sans Unicode" charset="0"/>
                <a:cs typeface="Lucida Sans Unicode" charset="0"/>
              </a:rPr>
              <a:t>.)</a:t>
            </a:r>
          </a:p>
        </p:txBody>
      </p:sp>
      <p:sp>
        <p:nvSpPr>
          <p:cNvPr id="11" name="TextBox 10"/>
          <p:cNvSpPr txBox="1"/>
          <p:nvPr/>
        </p:nvSpPr>
        <p:spPr>
          <a:xfrm>
            <a:off x="6744072" y="6239054"/>
            <a:ext cx="3960440" cy="646331"/>
          </a:xfrm>
          <a:prstGeom prst="rect">
            <a:avLst/>
          </a:prstGeom>
          <a:solidFill>
            <a:schemeClr val="bg1">
              <a:lumMod val="85000"/>
            </a:schemeClr>
          </a:solidFill>
        </p:spPr>
        <p:txBody>
          <a:bodyPr wrap="square" rtlCol="0">
            <a:spAutoFit/>
          </a:bodyPr>
          <a:lstStyle/>
          <a:p>
            <a:r>
              <a:rPr lang="en-GB" b="1" dirty="0">
                <a:latin typeface="Calibri"/>
                <a:ea typeface="Lucida Sans Unicode" charset="0"/>
                <a:cs typeface="Calibri"/>
              </a:rPr>
              <a:t>Analysis: MrBayes, </a:t>
            </a:r>
            <a:r>
              <a:rPr lang="en-GB" b="1" dirty="0" err="1">
                <a:latin typeface="Calibri"/>
                <a:ea typeface="Lucida Sans Unicode" charset="0"/>
                <a:cs typeface="Calibri"/>
              </a:rPr>
              <a:t>RAxML</a:t>
            </a:r>
            <a:r>
              <a:rPr lang="en-GB" b="1" dirty="0">
                <a:latin typeface="Calibri"/>
                <a:ea typeface="Lucida Sans Unicode" charset="0"/>
                <a:cs typeface="Calibri"/>
              </a:rPr>
              <a:t> </a:t>
            </a:r>
          </a:p>
          <a:p>
            <a:r>
              <a:rPr lang="en-GB" b="1" dirty="0">
                <a:latin typeface="Calibri"/>
                <a:ea typeface="Lucida Sans Unicode" charset="0"/>
                <a:cs typeface="Calibri"/>
              </a:rPr>
              <a:t>Branch support: Bayesian PP, bootstrap</a:t>
            </a:r>
          </a:p>
        </p:txBody>
      </p:sp>
      <p:sp>
        <p:nvSpPr>
          <p:cNvPr id="12" name="TextBox 11"/>
          <p:cNvSpPr txBox="1"/>
          <p:nvPr/>
        </p:nvSpPr>
        <p:spPr>
          <a:xfrm>
            <a:off x="2942582" y="2624213"/>
            <a:ext cx="934275" cy="307777"/>
          </a:xfrm>
          <a:prstGeom prst="rect">
            <a:avLst/>
          </a:prstGeom>
          <a:noFill/>
        </p:spPr>
        <p:txBody>
          <a:bodyPr wrap="square" rtlCol="0">
            <a:spAutoFit/>
          </a:bodyPr>
          <a:lstStyle/>
          <a:p>
            <a:r>
              <a:rPr lang="en-GB" sz="1400" b="1" i="1" dirty="0" err="1">
                <a:solidFill>
                  <a:srgbClr val="FF0000"/>
                </a:solidFill>
                <a:latin typeface="Lucida Sans Unicode" charset="0"/>
                <a:ea typeface="Lucida Sans Unicode" charset="0"/>
                <a:cs typeface="Lucida Sans Unicode" charset="0"/>
              </a:rPr>
              <a:t>Saptha</a:t>
            </a:r>
            <a:endParaRPr lang="en-GB" sz="1400" b="1" i="1" dirty="0">
              <a:solidFill>
                <a:srgbClr val="FF0000"/>
              </a:solidFill>
              <a:latin typeface="Lucida Sans Unicode" charset="0"/>
              <a:ea typeface="Lucida Sans Unicode" charset="0"/>
              <a:cs typeface="Lucida Sans Unicode" charset="0"/>
            </a:endParaRPr>
          </a:p>
        </p:txBody>
      </p:sp>
      <p:sp>
        <p:nvSpPr>
          <p:cNvPr id="13" name="TextBox 12"/>
          <p:cNvSpPr txBox="1"/>
          <p:nvPr/>
        </p:nvSpPr>
        <p:spPr>
          <a:xfrm>
            <a:off x="3312278" y="3000332"/>
            <a:ext cx="1115210" cy="307777"/>
          </a:xfrm>
          <a:prstGeom prst="rect">
            <a:avLst/>
          </a:prstGeom>
          <a:noFill/>
        </p:spPr>
        <p:txBody>
          <a:bodyPr wrap="square" rtlCol="0">
            <a:spAutoFit/>
          </a:bodyPr>
          <a:lstStyle/>
          <a:p>
            <a:r>
              <a:rPr lang="en-GB" sz="1400" b="1" i="1" dirty="0" err="1">
                <a:solidFill>
                  <a:srgbClr val="00B0F0"/>
                </a:solidFill>
                <a:latin typeface="Lucida Sans Unicode" charset="0"/>
                <a:ea typeface="Lucida Sans Unicode" charset="0"/>
                <a:cs typeface="Lucida Sans Unicode" charset="0"/>
              </a:rPr>
              <a:t>Choreutis</a:t>
            </a:r>
            <a:endParaRPr lang="en-GB" sz="1400" b="1" i="1" dirty="0">
              <a:solidFill>
                <a:srgbClr val="00B0F0"/>
              </a:solidFill>
              <a:latin typeface="Lucida Sans Unicode" charset="0"/>
              <a:ea typeface="Lucida Sans Unicode" charset="0"/>
              <a:cs typeface="Lucida Sans Unicode" charset="0"/>
            </a:endParaRPr>
          </a:p>
        </p:txBody>
      </p:sp>
      <p:sp>
        <p:nvSpPr>
          <p:cNvPr id="24" name="TextBox 23"/>
          <p:cNvSpPr txBox="1"/>
          <p:nvPr/>
        </p:nvSpPr>
        <p:spPr>
          <a:xfrm>
            <a:off x="8728523" y="2558949"/>
            <a:ext cx="274434" cy="200055"/>
          </a:xfrm>
          <a:prstGeom prst="rect">
            <a:avLst/>
          </a:prstGeom>
          <a:noFill/>
        </p:spPr>
        <p:txBody>
          <a:bodyPr wrap="none" rtlCol="0">
            <a:spAutoFit/>
          </a:bodyPr>
          <a:lstStyle/>
          <a:p>
            <a:r>
              <a:rPr lang="en-GB" sz="700">
                <a:solidFill>
                  <a:srgbClr val="9933FF"/>
                </a:solidFill>
              </a:rPr>
              <a:t>93</a:t>
            </a:r>
          </a:p>
        </p:txBody>
      </p:sp>
      <p:sp>
        <p:nvSpPr>
          <p:cNvPr id="29" name="TextBox 28"/>
          <p:cNvSpPr txBox="1"/>
          <p:nvPr/>
        </p:nvSpPr>
        <p:spPr>
          <a:xfrm>
            <a:off x="8610759" y="3472106"/>
            <a:ext cx="274434" cy="200055"/>
          </a:xfrm>
          <a:prstGeom prst="rect">
            <a:avLst/>
          </a:prstGeom>
          <a:noFill/>
        </p:spPr>
        <p:txBody>
          <a:bodyPr wrap="none" rtlCol="0">
            <a:spAutoFit/>
          </a:bodyPr>
          <a:lstStyle/>
          <a:p>
            <a:r>
              <a:rPr lang="en-GB" sz="700">
                <a:solidFill>
                  <a:srgbClr val="9933FF"/>
                </a:solidFill>
              </a:rPr>
              <a:t>99</a:t>
            </a:r>
          </a:p>
        </p:txBody>
      </p:sp>
      <p:grpSp>
        <p:nvGrpSpPr>
          <p:cNvPr id="60" name="Group 59">
            <a:extLst>
              <a:ext uri="{FF2B5EF4-FFF2-40B4-BE49-F238E27FC236}">
                <a16:creationId xmlns:a16="http://schemas.microsoft.com/office/drawing/2014/main" id="{65698F49-6363-D5F8-50EC-F766FD80A1A4}"/>
              </a:ext>
            </a:extLst>
          </p:cNvPr>
          <p:cNvGrpSpPr/>
          <p:nvPr/>
        </p:nvGrpSpPr>
        <p:grpSpPr>
          <a:xfrm>
            <a:off x="8519746" y="1260243"/>
            <a:ext cx="2843808" cy="4155837"/>
            <a:chOff x="7680176" y="1217379"/>
            <a:chExt cx="2843808" cy="4155837"/>
          </a:xfrm>
        </p:grpSpPr>
        <p:pic>
          <p:nvPicPr>
            <p:cNvPr id="2" name="Picture 1" descr="146_1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176" y="1217379"/>
              <a:ext cx="2843808" cy="4155837"/>
            </a:xfrm>
            <a:prstGeom prst="rect">
              <a:avLst/>
            </a:prstGeom>
          </p:spPr>
        </p:pic>
        <p:sp>
          <p:nvSpPr>
            <p:cNvPr id="16" name="TextBox 15"/>
            <p:cNvSpPr txBox="1"/>
            <p:nvPr/>
          </p:nvSpPr>
          <p:spPr>
            <a:xfrm>
              <a:off x="8136489" y="3059198"/>
              <a:ext cx="319318" cy="200055"/>
            </a:xfrm>
            <a:prstGeom prst="rect">
              <a:avLst/>
            </a:prstGeom>
            <a:noFill/>
          </p:spPr>
          <p:txBody>
            <a:bodyPr wrap="none" rtlCol="0">
              <a:spAutoFit/>
            </a:bodyPr>
            <a:lstStyle/>
            <a:p>
              <a:r>
                <a:rPr lang="en-GB" sz="700" dirty="0">
                  <a:solidFill>
                    <a:srgbClr val="9933FF"/>
                  </a:solidFill>
                </a:rPr>
                <a:t>100</a:t>
              </a:r>
            </a:p>
          </p:txBody>
        </p:sp>
        <p:sp>
          <p:nvSpPr>
            <p:cNvPr id="18" name="TextBox 17"/>
            <p:cNvSpPr txBox="1"/>
            <p:nvPr/>
          </p:nvSpPr>
          <p:spPr>
            <a:xfrm>
              <a:off x="8316198" y="3783330"/>
              <a:ext cx="274434" cy="200055"/>
            </a:xfrm>
            <a:prstGeom prst="rect">
              <a:avLst/>
            </a:prstGeom>
            <a:noFill/>
          </p:spPr>
          <p:txBody>
            <a:bodyPr wrap="none" rtlCol="0">
              <a:spAutoFit/>
            </a:bodyPr>
            <a:lstStyle/>
            <a:p>
              <a:r>
                <a:rPr lang="en-GB" sz="700" dirty="0">
                  <a:solidFill>
                    <a:srgbClr val="9933FF"/>
                  </a:solidFill>
                </a:rPr>
                <a:t>89</a:t>
              </a:r>
            </a:p>
          </p:txBody>
        </p:sp>
        <p:sp>
          <p:nvSpPr>
            <p:cNvPr id="19" name="TextBox 18"/>
            <p:cNvSpPr txBox="1"/>
            <p:nvPr/>
          </p:nvSpPr>
          <p:spPr>
            <a:xfrm>
              <a:off x="8454245" y="3301225"/>
              <a:ext cx="274434" cy="200055"/>
            </a:xfrm>
            <a:prstGeom prst="rect">
              <a:avLst/>
            </a:prstGeom>
            <a:noFill/>
          </p:spPr>
          <p:txBody>
            <a:bodyPr wrap="none" rtlCol="0">
              <a:spAutoFit/>
            </a:bodyPr>
            <a:lstStyle/>
            <a:p>
              <a:r>
                <a:rPr lang="en-GB" sz="700">
                  <a:solidFill>
                    <a:srgbClr val="9933FF"/>
                  </a:solidFill>
                </a:rPr>
                <a:t>77</a:t>
              </a:r>
            </a:p>
          </p:txBody>
        </p:sp>
        <p:sp>
          <p:nvSpPr>
            <p:cNvPr id="20" name="TextBox 19"/>
            <p:cNvSpPr txBox="1"/>
            <p:nvPr/>
          </p:nvSpPr>
          <p:spPr>
            <a:xfrm>
              <a:off x="8544272" y="4265435"/>
              <a:ext cx="274434" cy="200055"/>
            </a:xfrm>
            <a:prstGeom prst="rect">
              <a:avLst/>
            </a:prstGeom>
            <a:noFill/>
          </p:spPr>
          <p:txBody>
            <a:bodyPr wrap="none" rtlCol="0">
              <a:spAutoFit/>
            </a:bodyPr>
            <a:lstStyle/>
            <a:p>
              <a:r>
                <a:rPr lang="en-GB" sz="700" dirty="0">
                  <a:solidFill>
                    <a:srgbClr val="9933FF"/>
                  </a:solidFill>
                </a:rPr>
                <a:t>95</a:t>
              </a:r>
            </a:p>
          </p:txBody>
        </p:sp>
        <p:sp>
          <p:nvSpPr>
            <p:cNvPr id="21" name="TextBox 20"/>
            <p:cNvSpPr txBox="1"/>
            <p:nvPr/>
          </p:nvSpPr>
          <p:spPr>
            <a:xfrm>
              <a:off x="8364588" y="1659237"/>
              <a:ext cx="319318" cy="200055"/>
            </a:xfrm>
            <a:prstGeom prst="rect">
              <a:avLst/>
            </a:prstGeom>
            <a:noFill/>
          </p:spPr>
          <p:txBody>
            <a:bodyPr wrap="none" rtlCol="0">
              <a:spAutoFit/>
            </a:bodyPr>
            <a:lstStyle/>
            <a:p>
              <a:r>
                <a:rPr lang="en-GB" sz="700">
                  <a:solidFill>
                    <a:srgbClr val="9933FF"/>
                  </a:solidFill>
                </a:rPr>
                <a:t>100</a:t>
              </a:r>
            </a:p>
          </p:txBody>
        </p:sp>
        <p:sp>
          <p:nvSpPr>
            <p:cNvPr id="22" name="TextBox 21"/>
            <p:cNvSpPr txBox="1"/>
            <p:nvPr/>
          </p:nvSpPr>
          <p:spPr>
            <a:xfrm>
              <a:off x="8321861" y="2326197"/>
              <a:ext cx="319318" cy="200055"/>
            </a:xfrm>
            <a:prstGeom prst="rect">
              <a:avLst/>
            </a:prstGeom>
            <a:noFill/>
          </p:spPr>
          <p:txBody>
            <a:bodyPr wrap="none" rtlCol="0">
              <a:spAutoFit/>
            </a:bodyPr>
            <a:lstStyle/>
            <a:p>
              <a:r>
                <a:rPr lang="en-GB" sz="700" dirty="0">
                  <a:solidFill>
                    <a:srgbClr val="9933FF"/>
                  </a:solidFill>
                </a:rPr>
                <a:t>100</a:t>
              </a:r>
            </a:p>
          </p:txBody>
        </p:sp>
        <p:sp>
          <p:nvSpPr>
            <p:cNvPr id="23" name="TextBox 22"/>
            <p:cNvSpPr txBox="1"/>
            <p:nvPr/>
          </p:nvSpPr>
          <p:spPr>
            <a:xfrm>
              <a:off x="8561650" y="2436858"/>
              <a:ext cx="319318" cy="200055"/>
            </a:xfrm>
            <a:prstGeom prst="rect">
              <a:avLst/>
            </a:prstGeom>
            <a:noFill/>
          </p:spPr>
          <p:txBody>
            <a:bodyPr wrap="none" rtlCol="0">
              <a:spAutoFit/>
            </a:bodyPr>
            <a:lstStyle/>
            <a:p>
              <a:r>
                <a:rPr lang="en-GB" sz="700" dirty="0">
                  <a:solidFill>
                    <a:srgbClr val="9933FF"/>
                  </a:solidFill>
                </a:rPr>
                <a:t>100</a:t>
              </a:r>
            </a:p>
          </p:txBody>
        </p:sp>
        <p:sp>
          <p:nvSpPr>
            <p:cNvPr id="25" name="TextBox 24"/>
            <p:cNvSpPr txBox="1"/>
            <p:nvPr/>
          </p:nvSpPr>
          <p:spPr>
            <a:xfrm>
              <a:off x="8845702" y="2701552"/>
              <a:ext cx="319318" cy="200055"/>
            </a:xfrm>
            <a:prstGeom prst="rect">
              <a:avLst/>
            </a:prstGeom>
            <a:noFill/>
          </p:spPr>
          <p:txBody>
            <a:bodyPr wrap="none" rtlCol="0">
              <a:spAutoFit/>
            </a:bodyPr>
            <a:lstStyle/>
            <a:p>
              <a:r>
                <a:rPr lang="en-GB" sz="700" dirty="0">
                  <a:solidFill>
                    <a:srgbClr val="9933FF"/>
                  </a:solidFill>
                </a:rPr>
                <a:t>100</a:t>
              </a:r>
            </a:p>
          </p:txBody>
        </p:sp>
        <p:sp>
          <p:nvSpPr>
            <p:cNvPr id="26" name="TextBox 25"/>
            <p:cNvSpPr txBox="1"/>
            <p:nvPr/>
          </p:nvSpPr>
          <p:spPr>
            <a:xfrm>
              <a:off x="9012575" y="2844662"/>
              <a:ext cx="274434" cy="200055"/>
            </a:xfrm>
            <a:prstGeom prst="rect">
              <a:avLst/>
            </a:prstGeom>
            <a:noFill/>
          </p:spPr>
          <p:txBody>
            <a:bodyPr wrap="none" rtlCol="0">
              <a:spAutoFit/>
            </a:bodyPr>
            <a:lstStyle/>
            <a:p>
              <a:r>
                <a:rPr lang="en-GB" sz="700">
                  <a:solidFill>
                    <a:srgbClr val="9933FF"/>
                  </a:solidFill>
                </a:rPr>
                <a:t>92</a:t>
              </a:r>
              <a:endParaRPr lang="en-GB" sz="700" dirty="0">
                <a:solidFill>
                  <a:srgbClr val="9933FF"/>
                </a:solidFill>
              </a:endParaRPr>
            </a:p>
          </p:txBody>
        </p:sp>
        <p:sp>
          <p:nvSpPr>
            <p:cNvPr id="27" name="TextBox 26"/>
            <p:cNvSpPr txBox="1"/>
            <p:nvPr/>
          </p:nvSpPr>
          <p:spPr>
            <a:xfrm>
              <a:off x="8749531" y="3134470"/>
              <a:ext cx="319318" cy="200055"/>
            </a:xfrm>
            <a:prstGeom prst="rect">
              <a:avLst/>
            </a:prstGeom>
            <a:noFill/>
          </p:spPr>
          <p:txBody>
            <a:bodyPr wrap="none" rtlCol="0">
              <a:spAutoFit/>
            </a:bodyPr>
            <a:lstStyle/>
            <a:p>
              <a:r>
                <a:rPr lang="en-GB" sz="700">
                  <a:solidFill>
                    <a:srgbClr val="9933FF"/>
                  </a:solidFill>
                </a:rPr>
                <a:t>100</a:t>
              </a:r>
            </a:p>
          </p:txBody>
        </p:sp>
        <p:sp>
          <p:nvSpPr>
            <p:cNvPr id="28" name="TextBox 27"/>
            <p:cNvSpPr txBox="1"/>
            <p:nvPr/>
          </p:nvSpPr>
          <p:spPr>
            <a:xfrm>
              <a:off x="9329890" y="3301225"/>
              <a:ext cx="319318" cy="200055"/>
            </a:xfrm>
            <a:prstGeom prst="rect">
              <a:avLst/>
            </a:prstGeom>
            <a:noFill/>
          </p:spPr>
          <p:txBody>
            <a:bodyPr wrap="none" rtlCol="0">
              <a:spAutoFit/>
            </a:bodyPr>
            <a:lstStyle/>
            <a:p>
              <a:r>
                <a:rPr lang="en-GB" sz="700">
                  <a:solidFill>
                    <a:srgbClr val="9933FF"/>
                  </a:solidFill>
                </a:rPr>
                <a:t>100</a:t>
              </a:r>
            </a:p>
          </p:txBody>
        </p:sp>
        <p:sp>
          <p:nvSpPr>
            <p:cNvPr id="30" name="TextBox 29"/>
            <p:cNvSpPr txBox="1"/>
            <p:nvPr/>
          </p:nvSpPr>
          <p:spPr>
            <a:xfrm>
              <a:off x="8802850" y="3624842"/>
              <a:ext cx="274434" cy="200055"/>
            </a:xfrm>
            <a:prstGeom prst="rect">
              <a:avLst/>
            </a:prstGeom>
            <a:noFill/>
          </p:spPr>
          <p:txBody>
            <a:bodyPr wrap="none" rtlCol="0">
              <a:spAutoFit/>
            </a:bodyPr>
            <a:lstStyle/>
            <a:p>
              <a:r>
                <a:rPr lang="en-GB" sz="700">
                  <a:solidFill>
                    <a:srgbClr val="9933FF"/>
                  </a:solidFill>
                </a:rPr>
                <a:t>99</a:t>
              </a:r>
            </a:p>
          </p:txBody>
        </p:sp>
        <p:sp>
          <p:nvSpPr>
            <p:cNvPr id="31" name="TextBox 30"/>
            <p:cNvSpPr txBox="1"/>
            <p:nvPr/>
          </p:nvSpPr>
          <p:spPr>
            <a:xfrm>
              <a:off x="9221470" y="3768849"/>
              <a:ext cx="319318" cy="200055"/>
            </a:xfrm>
            <a:prstGeom prst="rect">
              <a:avLst/>
            </a:prstGeom>
            <a:noFill/>
          </p:spPr>
          <p:txBody>
            <a:bodyPr wrap="none" rtlCol="0">
              <a:spAutoFit/>
            </a:bodyPr>
            <a:lstStyle/>
            <a:p>
              <a:r>
                <a:rPr lang="en-GB" sz="700" dirty="0">
                  <a:solidFill>
                    <a:srgbClr val="9933FF"/>
                  </a:solidFill>
                </a:rPr>
                <a:t>100</a:t>
              </a:r>
            </a:p>
          </p:txBody>
        </p:sp>
        <p:sp>
          <p:nvSpPr>
            <p:cNvPr id="32" name="TextBox 31"/>
            <p:cNvSpPr txBox="1"/>
            <p:nvPr/>
          </p:nvSpPr>
          <p:spPr>
            <a:xfrm>
              <a:off x="9229573" y="3576242"/>
              <a:ext cx="274434" cy="200055"/>
            </a:xfrm>
            <a:prstGeom prst="rect">
              <a:avLst/>
            </a:prstGeom>
            <a:noFill/>
          </p:spPr>
          <p:txBody>
            <a:bodyPr wrap="none" rtlCol="0">
              <a:spAutoFit/>
            </a:bodyPr>
            <a:lstStyle/>
            <a:p>
              <a:r>
                <a:rPr lang="en-GB" sz="700" dirty="0">
                  <a:solidFill>
                    <a:srgbClr val="9933FF"/>
                  </a:solidFill>
                </a:rPr>
                <a:t>96</a:t>
              </a:r>
            </a:p>
          </p:txBody>
        </p:sp>
        <p:sp>
          <p:nvSpPr>
            <p:cNvPr id="33" name="TextBox 32"/>
            <p:cNvSpPr txBox="1"/>
            <p:nvPr/>
          </p:nvSpPr>
          <p:spPr>
            <a:xfrm>
              <a:off x="9045838" y="3527241"/>
              <a:ext cx="274434" cy="200055"/>
            </a:xfrm>
            <a:prstGeom prst="rect">
              <a:avLst/>
            </a:prstGeom>
            <a:noFill/>
          </p:spPr>
          <p:txBody>
            <a:bodyPr wrap="none" rtlCol="0">
              <a:spAutoFit/>
            </a:bodyPr>
            <a:lstStyle/>
            <a:p>
              <a:r>
                <a:rPr lang="en-GB" sz="700" dirty="0">
                  <a:solidFill>
                    <a:srgbClr val="9933FF"/>
                  </a:solidFill>
                </a:rPr>
                <a:t>72</a:t>
              </a:r>
            </a:p>
          </p:txBody>
        </p:sp>
        <p:sp>
          <p:nvSpPr>
            <p:cNvPr id="34" name="TextBox 33"/>
            <p:cNvSpPr txBox="1"/>
            <p:nvPr/>
          </p:nvSpPr>
          <p:spPr>
            <a:xfrm>
              <a:off x="8979341" y="3460737"/>
              <a:ext cx="215123" cy="200055"/>
            </a:xfrm>
            <a:prstGeom prst="rect">
              <a:avLst/>
            </a:prstGeom>
            <a:noFill/>
          </p:spPr>
          <p:txBody>
            <a:bodyPr wrap="none" rtlCol="0">
              <a:spAutoFit/>
            </a:bodyPr>
            <a:lstStyle/>
            <a:p>
              <a:r>
                <a:rPr lang="en-GB" sz="700" dirty="0">
                  <a:solidFill>
                    <a:srgbClr val="9933FF"/>
                  </a:solidFill>
                </a:rPr>
                <a:t>-</a:t>
              </a:r>
            </a:p>
          </p:txBody>
        </p:sp>
        <p:sp>
          <p:nvSpPr>
            <p:cNvPr id="35" name="TextBox 34"/>
            <p:cNvSpPr txBox="1"/>
            <p:nvPr/>
          </p:nvSpPr>
          <p:spPr>
            <a:xfrm>
              <a:off x="8709205" y="3927799"/>
              <a:ext cx="274434" cy="200055"/>
            </a:xfrm>
            <a:prstGeom prst="rect">
              <a:avLst/>
            </a:prstGeom>
            <a:noFill/>
          </p:spPr>
          <p:txBody>
            <a:bodyPr wrap="none" rtlCol="0">
              <a:spAutoFit/>
            </a:bodyPr>
            <a:lstStyle/>
            <a:p>
              <a:r>
                <a:rPr lang="en-GB" sz="700" dirty="0">
                  <a:solidFill>
                    <a:srgbClr val="9933FF"/>
                  </a:solidFill>
                </a:rPr>
                <a:t>57</a:t>
              </a:r>
            </a:p>
          </p:txBody>
        </p:sp>
        <p:sp>
          <p:nvSpPr>
            <p:cNvPr id="36" name="TextBox 35"/>
            <p:cNvSpPr txBox="1"/>
            <p:nvPr/>
          </p:nvSpPr>
          <p:spPr>
            <a:xfrm>
              <a:off x="8799050" y="4552109"/>
              <a:ext cx="319318" cy="200055"/>
            </a:xfrm>
            <a:prstGeom prst="rect">
              <a:avLst/>
            </a:prstGeom>
            <a:noFill/>
          </p:spPr>
          <p:txBody>
            <a:bodyPr wrap="none" rtlCol="0">
              <a:spAutoFit/>
            </a:bodyPr>
            <a:lstStyle/>
            <a:p>
              <a:r>
                <a:rPr lang="en-GB" sz="700">
                  <a:solidFill>
                    <a:srgbClr val="9933FF"/>
                  </a:solidFill>
                </a:rPr>
                <a:t>100</a:t>
              </a:r>
            </a:p>
          </p:txBody>
        </p:sp>
        <p:sp>
          <p:nvSpPr>
            <p:cNvPr id="37" name="TextBox 36"/>
            <p:cNvSpPr txBox="1"/>
            <p:nvPr/>
          </p:nvSpPr>
          <p:spPr>
            <a:xfrm>
              <a:off x="8582658" y="2220399"/>
              <a:ext cx="319318" cy="200055"/>
            </a:xfrm>
            <a:prstGeom prst="rect">
              <a:avLst/>
            </a:prstGeom>
            <a:noFill/>
          </p:spPr>
          <p:txBody>
            <a:bodyPr wrap="none" rtlCol="0">
              <a:spAutoFit/>
            </a:bodyPr>
            <a:lstStyle/>
            <a:p>
              <a:r>
                <a:rPr lang="en-GB" sz="700" dirty="0">
                  <a:solidFill>
                    <a:srgbClr val="9933FF"/>
                  </a:solidFill>
                </a:rPr>
                <a:t>100</a:t>
              </a:r>
            </a:p>
          </p:txBody>
        </p:sp>
        <p:sp>
          <p:nvSpPr>
            <p:cNvPr id="38" name="TextBox 37"/>
            <p:cNvSpPr txBox="1"/>
            <p:nvPr/>
          </p:nvSpPr>
          <p:spPr>
            <a:xfrm>
              <a:off x="8860717" y="2403391"/>
              <a:ext cx="319318" cy="200055"/>
            </a:xfrm>
            <a:prstGeom prst="rect">
              <a:avLst/>
            </a:prstGeom>
            <a:noFill/>
          </p:spPr>
          <p:txBody>
            <a:bodyPr wrap="none" rtlCol="0">
              <a:spAutoFit/>
            </a:bodyPr>
            <a:lstStyle/>
            <a:p>
              <a:r>
                <a:rPr lang="en-GB" sz="700" dirty="0">
                  <a:solidFill>
                    <a:srgbClr val="9933FF"/>
                  </a:solidFill>
                </a:rPr>
                <a:t>100</a:t>
              </a:r>
            </a:p>
          </p:txBody>
        </p:sp>
        <p:sp>
          <p:nvSpPr>
            <p:cNvPr id="39" name="TextBox 38"/>
            <p:cNvSpPr txBox="1"/>
            <p:nvPr/>
          </p:nvSpPr>
          <p:spPr>
            <a:xfrm>
              <a:off x="9093909" y="2554946"/>
              <a:ext cx="319318" cy="200055"/>
            </a:xfrm>
            <a:prstGeom prst="rect">
              <a:avLst/>
            </a:prstGeom>
            <a:noFill/>
          </p:spPr>
          <p:txBody>
            <a:bodyPr wrap="none" rtlCol="0">
              <a:spAutoFit/>
            </a:bodyPr>
            <a:lstStyle/>
            <a:p>
              <a:r>
                <a:rPr lang="en-GB" sz="700" dirty="0">
                  <a:solidFill>
                    <a:srgbClr val="9933FF"/>
                  </a:solidFill>
                </a:rPr>
                <a:t>100</a:t>
              </a:r>
            </a:p>
          </p:txBody>
        </p:sp>
      </p:grpSp>
      <p:sp>
        <p:nvSpPr>
          <p:cNvPr id="58" name="Title 2"/>
          <p:cNvSpPr txBox="1">
            <a:spLocks/>
          </p:cNvSpPr>
          <p:nvPr/>
        </p:nvSpPr>
        <p:spPr>
          <a:xfrm>
            <a:off x="4007768" y="53752"/>
            <a:ext cx="663508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pPr algn="l"/>
            <a:r>
              <a:rPr lang="en-US" sz="3600" dirty="0"/>
              <a:t>Comparison: BPs and PPs</a:t>
            </a:r>
          </a:p>
        </p:txBody>
      </p:sp>
      <p:sp>
        <p:nvSpPr>
          <p:cNvPr id="59" name="Title 2"/>
          <p:cNvSpPr txBox="1">
            <a:spLocks/>
          </p:cNvSpPr>
          <p:nvPr/>
        </p:nvSpPr>
        <p:spPr>
          <a:xfrm>
            <a:off x="1524000" y="6202436"/>
            <a:ext cx="4572000" cy="682948"/>
          </a:xfrm>
          <a:prstGeom prst="rect">
            <a:avLst/>
          </a:prstGeom>
          <a:solidFill>
            <a:schemeClr val="bg1">
              <a:lumMod val="85000"/>
            </a:schemeClr>
          </a:solidFill>
        </p:spPr>
        <p:txBody>
          <a:bodyPr vert="horz" lIns="91440" tIns="45720" rIns="91440" bIns="45720" rtlCol="0" anchor="ctr">
            <a:noAutofit/>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pPr algn="l"/>
            <a:r>
              <a:rPr lang="en-GB" sz="1800" dirty="0"/>
              <a:t>An empirical example: </a:t>
            </a:r>
            <a:r>
              <a:rPr lang="en-GB" sz="1600" dirty="0"/>
              <a:t>metalmark moths (Lepidoptera, </a:t>
            </a:r>
            <a:r>
              <a:rPr lang="en-GB" sz="1600" dirty="0" err="1"/>
              <a:t>Choreutidae</a:t>
            </a:r>
            <a:r>
              <a:rPr lang="en-GB" sz="1600" dirty="0"/>
              <a:t>), ca. 600 known species</a:t>
            </a:r>
          </a:p>
        </p:txBody>
      </p:sp>
      <p:sp>
        <p:nvSpPr>
          <p:cNvPr id="65" name="TextBox 64"/>
          <p:cNvSpPr txBox="1"/>
          <p:nvPr/>
        </p:nvSpPr>
        <p:spPr>
          <a:xfrm>
            <a:off x="2567609" y="4237058"/>
            <a:ext cx="214559" cy="200055"/>
          </a:xfrm>
          <a:prstGeom prst="rect">
            <a:avLst/>
          </a:prstGeom>
          <a:noFill/>
        </p:spPr>
        <p:txBody>
          <a:bodyPr wrap="none" rtlCol="0">
            <a:spAutoFit/>
          </a:bodyPr>
          <a:lstStyle/>
          <a:p>
            <a:r>
              <a:rPr lang="en-GB" sz="700" dirty="0">
                <a:solidFill>
                  <a:srgbClr val="9933FF"/>
                </a:solidFill>
              </a:rPr>
              <a:t>-</a:t>
            </a:r>
          </a:p>
        </p:txBody>
      </p:sp>
      <p:sp>
        <p:nvSpPr>
          <p:cNvPr id="69" name="Rectangle 68"/>
          <p:cNvSpPr/>
          <p:nvPr/>
        </p:nvSpPr>
        <p:spPr>
          <a:xfrm>
            <a:off x="1413590" y="2803832"/>
            <a:ext cx="432048" cy="288032"/>
          </a:xfrm>
          <a:prstGeom prst="rect">
            <a:avLst/>
          </a:prstGeom>
          <a:noFill/>
          <a:ln w="31750">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160038" y="2862243"/>
            <a:ext cx="432048" cy="288032"/>
          </a:xfrm>
          <a:prstGeom prst="rect">
            <a:avLst/>
          </a:prstGeom>
          <a:noFill/>
          <a:ln w="31750">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1650127" y="3610252"/>
            <a:ext cx="8367196" cy="980728"/>
            <a:chOff x="126127" y="3610252"/>
            <a:chExt cx="8367196" cy="980728"/>
          </a:xfrm>
        </p:grpSpPr>
        <p:sp>
          <p:nvSpPr>
            <p:cNvPr id="68" name="Rectangle 67"/>
            <p:cNvSpPr/>
            <p:nvPr/>
          </p:nvSpPr>
          <p:spPr>
            <a:xfrm>
              <a:off x="126127" y="4302948"/>
              <a:ext cx="432048" cy="288032"/>
            </a:xfrm>
            <a:prstGeom prst="rect">
              <a:avLst/>
            </a:prstGeom>
            <a:noFill/>
            <a:ln w="317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4009675" y="4228429"/>
              <a:ext cx="432048" cy="288032"/>
            </a:xfrm>
            <a:prstGeom prst="rect">
              <a:avLst/>
            </a:prstGeom>
            <a:noFill/>
            <a:ln w="317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8061275" y="3610252"/>
              <a:ext cx="432048" cy="288032"/>
            </a:xfrm>
            <a:prstGeom prst="rect">
              <a:avLst/>
            </a:prstGeom>
            <a:noFill/>
            <a:ln w="317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1226814" y="3366485"/>
            <a:ext cx="8289128" cy="649237"/>
            <a:chOff x="-297186" y="3366485"/>
            <a:chExt cx="8289128" cy="649237"/>
          </a:xfrm>
        </p:grpSpPr>
        <p:sp>
          <p:nvSpPr>
            <p:cNvPr id="72" name="Rectangle 71"/>
            <p:cNvSpPr/>
            <p:nvPr/>
          </p:nvSpPr>
          <p:spPr>
            <a:xfrm>
              <a:off x="3522168" y="3366485"/>
              <a:ext cx="432048" cy="288032"/>
            </a:xfrm>
            <a:prstGeom prst="rect">
              <a:avLst/>
            </a:prstGeom>
            <a:noFill/>
            <a:ln w="31750">
              <a:solidFill>
                <a:srgbClr val="33CC3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7559894" y="3727690"/>
              <a:ext cx="432048" cy="288032"/>
            </a:xfrm>
            <a:prstGeom prst="rect">
              <a:avLst/>
            </a:prstGeom>
            <a:noFill/>
            <a:ln w="31750">
              <a:solidFill>
                <a:srgbClr val="33CC3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297186" y="3366485"/>
              <a:ext cx="432048" cy="288032"/>
            </a:xfrm>
            <a:prstGeom prst="rect">
              <a:avLst/>
            </a:prstGeom>
            <a:noFill/>
            <a:ln w="31750">
              <a:solidFill>
                <a:srgbClr val="33CC3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30827A7A-98C7-675F-B022-55F385CA7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191234">
            <a:off x="1786823" y="303754"/>
            <a:ext cx="1811904" cy="1004370"/>
          </a:xfrm>
          <a:prstGeom prst="rect">
            <a:avLst/>
          </a:prstGeom>
        </p:spPr>
      </p:pic>
    </p:spTree>
    <p:extLst>
      <p:ext uri="{BB962C8B-B14F-4D97-AF65-F5344CB8AC3E}">
        <p14:creationId xmlns:p14="http://schemas.microsoft.com/office/powerpoint/2010/main" val="360708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247" t="6951" r="5801"/>
          <a:stretch/>
        </p:blipFill>
        <p:spPr>
          <a:xfrm>
            <a:off x="4053578" y="1360695"/>
            <a:ext cx="3286936" cy="4143997"/>
          </a:xfrm>
          <a:prstGeom prst="rect">
            <a:avLst/>
          </a:prstGeom>
        </p:spPr>
      </p:pic>
      <p:sp>
        <p:nvSpPr>
          <p:cNvPr id="3" name="Title 2"/>
          <p:cNvSpPr>
            <a:spLocks noGrp="1"/>
          </p:cNvSpPr>
          <p:nvPr>
            <p:ph type="title"/>
          </p:nvPr>
        </p:nvSpPr>
        <p:spPr>
          <a:xfrm>
            <a:off x="3863752" y="1"/>
            <a:ext cx="6804248" cy="1235187"/>
          </a:xfrm>
        </p:spPr>
        <p:txBody>
          <a:bodyPr>
            <a:noAutofit/>
          </a:bodyPr>
          <a:lstStyle/>
          <a:p>
            <a:pPr algn="l"/>
            <a:r>
              <a:rPr lang="en-GB" sz="3300" dirty="0"/>
              <a:t>Adding genes and adding taxa helps!</a:t>
            </a:r>
          </a:p>
        </p:txBody>
      </p:sp>
      <p:sp>
        <p:nvSpPr>
          <p:cNvPr id="6" name="TextBox 5"/>
          <p:cNvSpPr txBox="1"/>
          <p:nvPr/>
        </p:nvSpPr>
        <p:spPr>
          <a:xfrm>
            <a:off x="972630" y="5507494"/>
            <a:ext cx="2520280" cy="584775"/>
          </a:xfrm>
          <a:prstGeom prst="rect">
            <a:avLst/>
          </a:prstGeom>
          <a:noFill/>
        </p:spPr>
        <p:txBody>
          <a:bodyPr wrap="square" rtlCol="0">
            <a:spAutoFit/>
          </a:bodyPr>
          <a:lstStyle/>
          <a:p>
            <a:r>
              <a:rPr lang="en-GB" b="1" dirty="0">
                <a:latin typeface="Lucida Sans Unicode" charset="0"/>
                <a:ea typeface="Lucida Sans Unicode" charset="0"/>
                <a:cs typeface="Lucida Sans Unicode" charset="0"/>
              </a:rPr>
              <a:t>3 genes, 42 taxa </a:t>
            </a:r>
            <a:r>
              <a:rPr lang="en-GB" sz="1400" b="1" dirty="0">
                <a:latin typeface="Lucida Sans Unicode" charset="0"/>
                <a:ea typeface="Lucida Sans Unicode" charset="0"/>
                <a:cs typeface="Lucida Sans Unicode" charset="0"/>
              </a:rPr>
              <a:t>(Rota 2011)</a:t>
            </a:r>
            <a:endParaRPr lang="en-GB" sz="2000" b="1" dirty="0">
              <a:latin typeface="Lucida Sans Unicode" charset="0"/>
              <a:ea typeface="Lucida Sans Unicode" charset="0"/>
              <a:cs typeface="Lucida Sans Unicode" charset="0"/>
            </a:endParaRPr>
          </a:p>
        </p:txBody>
      </p:sp>
      <p:sp>
        <p:nvSpPr>
          <p:cNvPr id="8" name="TextBox 7"/>
          <p:cNvSpPr txBox="1"/>
          <p:nvPr/>
        </p:nvSpPr>
        <p:spPr>
          <a:xfrm>
            <a:off x="4655840" y="5507495"/>
            <a:ext cx="2520280" cy="584775"/>
          </a:xfrm>
          <a:prstGeom prst="rect">
            <a:avLst/>
          </a:prstGeom>
          <a:noFill/>
        </p:spPr>
        <p:txBody>
          <a:bodyPr wrap="square" rtlCol="0">
            <a:spAutoFit/>
          </a:bodyPr>
          <a:lstStyle/>
          <a:p>
            <a:r>
              <a:rPr lang="en-GB" b="1" dirty="0">
                <a:latin typeface="Lucida Sans Unicode" charset="0"/>
                <a:ea typeface="Lucida Sans Unicode" charset="0"/>
                <a:cs typeface="Lucida Sans Unicode" charset="0"/>
              </a:rPr>
              <a:t>8 genes, 38 taxa </a:t>
            </a:r>
            <a:r>
              <a:rPr lang="en-GB" sz="1400" b="1" dirty="0">
                <a:latin typeface="Lucida Sans Unicode" charset="0"/>
                <a:ea typeface="Lucida Sans Unicode" charset="0"/>
                <a:cs typeface="Lucida Sans Unicode" charset="0"/>
              </a:rPr>
              <a:t>(Rota &amp; Wahlberg 2012)</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7451" r="24003"/>
          <a:stretch/>
        </p:blipFill>
        <p:spPr>
          <a:xfrm>
            <a:off x="340648" y="1417599"/>
            <a:ext cx="3238294" cy="4123556"/>
          </a:xfrm>
          <a:prstGeom prst="rect">
            <a:avLst/>
          </a:prstGeom>
        </p:spPr>
      </p:pic>
      <p:sp>
        <p:nvSpPr>
          <p:cNvPr id="7" name="TextBox 6"/>
          <p:cNvSpPr txBox="1"/>
          <p:nvPr/>
        </p:nvSpPr>
        <p:spPr>
          <a:xfrm>
            <a:off x="8358463" y="5507494"/>
            <a:ext cx="2520280" cy="584775"/>
          </a:xfrm>
          <a:prstGeom prst="rect">
            <a:avLst/>
          </a:prstGeom>
          <a:noFill/>
        </p:spPr>
        <p:txBody>
          <a:bodyPr wrap="square" rtlCol="0">
            <a:spAutoFit/>
          </a:bodyPr>
          <a:lstStyle/>
          <a:p>
            <a:r>
              <a:rPr lang="en-GB" b="1" dirty="0">
                <a:latin typeface="Lucida Sans Unicode" charset="0"/>
                <a:ea typeface="Lucida Sans Unicode" charset="0"/>
                <a:cs typeface="Lucida Sans Unicode" charset="0"/>
              </a:rPr>
              <a:t>11 genes, 146 taxa </a:t>
            </a:r>
            <a:r>
              <a:rPr lang="en-GB" sz="1400" b="1" dirty="0">
                <a:latin typeface="Lucida Sans Unicode" charset="0"/>
                <a:ea typeface="Lucida Sans Unicode" charset="0"/>
                <a:cs typeface="Lucida Sans Unicode" charset="0"/>
              </a:rPr>
              <a:t>(Rota </a:t>
            </a:r>
            <a:r>
              <a:rPr lang="en-GB" sz="1400" b="1" dirty="0" err="1">
                <a:latin typeface="Lucida Sans Unicode" charset="0"/>
                <a:ea typeface="Lucida Sans Unicode" charset="0"/>
                <a:cs typeface="Lucida Sans Unicode" charset="0"/>
              </a:rPr>
              <a:t>unpubl</a:t>
            </a:r>
            <a:r>
              <a:rPr lang="en-GB" sz="1400" b="1" dirty="0">
                <a:latin typeface="Lucida Sans Unicode" charset="0"/>
                <a:ea typeface="Lucida Sans Unicode" charset="0"/>
                <a:cs typeface="Lucida Sans Unicode" charset="0"/>
              </a:rPr>
              <a:t>.)</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91234">
            <a:off x="1786823" y="303754"/>
            <a:ext cx="1811904" cy="1004370"/>
          </a:xfrm>
          <a:prstGeom prst="rect">
            <a:avLst/>
          </a:prstGeom>
        </p:spPr>
      </p:pic>
      <p:sp>
        <p:nvSpPr>
          <p:cNvPr id="11" name="TextBox 10"/>
          <p:cNvSpPr txBox="1"/>
          <p:nvPr/>
        </p:nvSpPr>
        <p:spPr>
          <a:xfrm>
            <a:off x="7104112" y="6239054"/>
            <a:ext cx="3600400" cy="646331"/>
          </a:xfrm>
          <a:prstGeom prst="rect">
            <a:avLst/>
          </a:prstGeom>
          <a:solidFill>
            <a:schemeClr val="bg1">
              <a:lumMod val="85000"/>
            </a:schemeClr>
          </a:solidFill>
        </p:spPr>
        <p:txBody>
          <a:bodyPr wrap="square" rtlCol="0">
            <a:spAutoFit/>
          </a:bodyPr>
          <a:lstStyle/>
          <a:p>
            <a:r>
              <a:rPr lang="en-GB" b="1" dirty="0">
                <a:latin typeface="Calibri"/>
                <a:ea typeface="Lucida Sans Unicode" charset="0"/>
                <a:cs typeface="Calibri"/>
              </a:rPr>
              <a:t>Analysis: MrBayes;  Branch support: Bayesian posterior probability</a:t>
            </a:r>
          </a:p>
        </p:txBody>
      </p:sp>
      <p:pic>
        <p:nvPicPr>
          <p:cNvPr id="2" name="Picture 1" descr="146_1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762" y="1263443"/>
            <a:ext cx="2843808" cy="4155837"/>
          </a:xfrm>
          <a:prstGeom prst="rect">
            <a:avLst/>
          </a:prstGeom>
        </p:spPr>
      </p:pic>
      <p:sp>
        <p:nvSpPr>
          <p:cNvPr id="12" name="Title 2"/>
          <p:cNvSpPr txBox="1">
            <a:spLocks/>
          </p:cNvSpPr>
          <p:nvPr/>
        </p:nvSpPr>
        <p:spPr>
          <a:xfrm>
            <a:off x="1524000" y="6202436"/>
            <a:ext cx="4572000" cy="682948"/>
          </a:xfrm>
          <a:prstGeom prst="rect">
            <a:avLst/>
          </a:prstGeom>
          <a:solidFill>
            <a:schemeClr val="bg1">
              <a:lumMod val="85000"/>
            </a:schemeClr>
          </a:solidFill>
        </p:spPr>
        <p:txBody>
          <a:bodyPr vert="horz" lIns="91440" tIns="45720" rIns="91440" bIns="45720" rtlCol="0" anchor="ctr">
            <a:noAutofit/>
          </a:bodyPr>
          <a:lstStyle>
            <a:lvl1pPr algn="ctr" defTabSz="457200" rtl="0" eaLnBrk="1" latinLnBrk="0" hangingPunct="1">
              <a:spcBef>
                <a:spcPct val="0"/>
              </a:spcBef>
              <a:buNone/>
              <a:defRPr sz="4400" b="1" kern="1200">
                <a:solidFill>
                  <a:schemeClr val="tx1"/>
                </a:solidFill>
                <a:latin typeface="+mj-lt"/>
                <a:ea typeface="+mj-ea"/>
                <a:cs typeface="+mj-cs"/>
              </a:defRPr>
            </a:lvl1pPr>
          </a:lstStyle>
          <a:p>
            <a:pPr algn="l"/>
            <a:r>
              <a:rPr lang="en-GB" sz="1800" dirty="0"/>
              <a:t>An empirical example: </a:t>
            </a:r>
            <a:r>
              <a:rPr lang="en-GB" sz="1600" dirty="0"/>
              <a:t>metalmark moths (Lepidoptera, </a:t>
            </a:r>
            <a:r>
              <a:rPr lang="en-GB" sz="1600" dirty="0" err="1"/>
              <a:t>Choreutidae</a:t>
            </a:r>
            <a:r>
              <a:rPr lang="en-GB" sz="1600" dirty="0"/>
              <a:t>), ca. 600 known species</a:t>
            </a:r>
          </a:p>
        </p:txBody>
      </p:sp>
      <p:sp>
        <p:nvSpPr>
          <p:cNvPr id="4" name="TextBox 3">
            <a:extLst>
              <a:ext uri="{FF2B5EF4-FFF2-40B4-BE49-F238E27FC236}">
                <a16:creationId xmlns:a16="http://schemas.microsoft.com/office/drawing/2014/main" id="{F3CFE526-AFB3-0E60-DF94-C630109251AC}"/>
              </a:ext>
            </a:extLst>
          </p:cNvPr>
          <p:cNvSpPr txBox="1"/>
          <p:nvPr/>
        </p:nvSpPr>
        <p:spPr>
          <a:xfrm>
            <a:off x="2597811" y="2654193"/>
            <a:ext cx="934275" cy="307777"/>
          </a:xfrm>
          <a:prstGeom prst="rect">
            <a:avLst/>
          </a:prstGeom>
          <a:noFill/>
        </p:spPr>
        <p:txBody>
          <a:bodyPr wrap="square" rtlCol="0">
            <a:spAutoFit/>
          </a:bodyPr>
          <a:lstStyle/>
          <a:p>
            <a:r>
              <a:rPr lang="en-GB" sz="1400" b="1" i="1" dirty="0" err="1">
                <a:solidFill>
                  <a:srgbClr val="FF0000"/>
                </a:solidFill>
                <a:latin typeface="Lucida Sans Unicode" charset="0"/>
                <a:ea typeface="Lucida Sans Unicode" charset="0"/>
                <a:cs typeface="Lucida Sans Unicode" charset="0"/>
              </a:rPr>
              <a:t>Saptha</a:t>
            </a:r>
            <a:endParaRPr lang="en-GB" sz="1400" b="1" i="1" dirty="0">
              <a:solidFill>
                <a:srgbClr val="FF0000"/>
              </a:solidFill>
              <a:latin typeface="Lucida Sans Unicode" charset="0"/>
              <a:ea typeface="Lucida Sans Unicode" charset="0"/>
              <a:cs typeface="Lucida Sans Unicode" charset="0"/>
            </a:endParaRPr>
          </a:p>
        </p:txBody>
      </p:sp>
      <p:sp>
        <p:nvSpPr>
          <p:cNvPr id="5" name="TextBox 4">
            <a:extLst>
              <a:ext uri="{FF2B5EF4-FFF2-40B4-BE49-F238E27FC236}">
                <a16:creationId xmlns:a16="http://schemas.microsoft.com/office/drawing/2014/main" id="{CE372516-0A6D-8438-B5B8-3B11AF6FC6B0}"/>
              </a:ext>
            </a:extLst>
          </p:cNvPr>
          <p:cNvSpPr txBox="1"/>
          <p:nvPr/>
        </p:nvSpPr>
        <p:spPr>
          <a:xfrm>
            <a:off x="2967507" y="3030312"/>
            <a:ext cx="1115210" cy="307777"/>
          </a:xfrm>
          <a:prstGeom prst="rect">
            <a:avLst/>
          </a:prstGeom>
          <a:noFill/>
        </p:spPr>
        <p:txBody>
          <a:bodyPr wrap="square" rtlCol="0">
            <a:spAutoFit/>
          </a:bodyPr>
          <a:lstStyle/>
          <a:p>
            <a:r>
              <a:rPr lang="en-GB" sz="1400" b="1" i="1" dirty="0" err="1">
                <a:solidFill>
                  <a:srgbClr val="00B0F0"/>
                </a:solidFill>
                <a:latin typeface="Lucida Sans Unicode" charset="0"/>
                <a:ea typeface="Lucida Sans Unicode" charset="0"/>
                <a:cs typeface="Lucida Sans Unicode" charset="0"/>
              </a:rPr>
              <a:t>Choreutis</a:t>
            </a:r>
            <a:endParaRPr lang="en-GB" sz="1400" b="1" i="1" dirty="0">
              <a:solidFill>
                <a:srgbClr val="00B0F0"/>
              </a:solidFill>
              <a:latin typeface="Lucida Sans Unicode" charset="0"/>
              <a:ea typeface="Lucida Sans Unicode" charset="0"/>
              <a:cs typeface="Lucida Sans Unicode" charset="0"/>
            </a:endParaRPr>
          </a:p>
        </p:txBody>
      </p:sp>
    </p:spTree>
    <p:extLst>
      <p:ext uri="{BB962C8B-B14F-4D97-AF65-F5344CB8AC3E}">
        <p14:creationId xmlns:p14="http://schemas.microsoft.com/office/powerpoint/2010/main" val="393034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439" y="188640"/>
            <a:ext cx="4531825" cy="1143000"/>
          </a:xfrm>
        </p:spPr>
        <p:txBody>
          <a:bodyPr>
            <a:normAutofit fontScale="90000"/>
          </a:bodyPr>
          <a:lstStyle/>
          <a:p>
            <a:r>
              <a:rPr lang="en-US" dirty="0"/>
              <a:t>Phylogenetic signal</a:t>
            </a:r>
          </a:p>
        </p:txBody>
      </p:sp>
      <p:sp>
        <p:nvSpPr>
          <p:cNvPr id="3" name="Content Placeholder 2"/>
          <p:cNvSpPr>
            <a:spLocks noGrp="1"/>
          </p:cNvSpPr>
          <p:nvPr>
            <p:ph idx="1"/>
          </p:nvPr>
        </p:nvSpPr>
        <p:spPr>
          <a:xfrm>
            <a:off x="1919536" y="2132857"/>
            <a:ext cx="4762872" cy="3273227"/>
          </a:xfrm>
        </p:spPr>
        <p:txBody>
          <a:bodyPr>
            <a:normAutofit/>
          </a:bodyPr>
          <a:lstStyle/>
          <a:p>
            <a:r>
              <a:rPr lang="en-US" dirty="0"/>
              <a:t>How is phylogenetic signal distributed in your dataset?</a:t>
            </a:r>
          </a:p>
          <a:p>
            <a:r>
              <a:rPr lang="en-US" dirty="0"/>
              <a:t>Are there a few genes that have an oversized influence?</a:t>
            </a:r>
          </a:p>
          <a:p>
            <a:r>
              <a:rPr lang="en-US" dirty="0"/>
              <a:t>Shen et al. 2017</a:t>
            </a:r>
          </a:p>
        </p:txBody>
      </p:sp>
      <p:pic>
        <p:nvPicPr>
          <p:cNvPr id="4" name="Picture 3" descr="ShenEA20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5238352"/>
            <a:ext cx="4783746" cy="1619648"/>
          </a:xfrm>
          <a:prstGeom prst="rect">
            <a:avLst/>
          </a:prstGeom>
        </p:spPr>
      </p:pic>
      <p:pic>
        <p:nvPicPr>
          <p:cNvPr id="5" name="Picture 4" descr="ShenEA2017_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612" y="24475"/>
            <a:ext cx="4064389" cy="6858000"/>
          </a:xfrm>
          <a:prstGeom prst="rect">
            <a:avLst/>
          </a:prstGeom>
        </p:spPr>
      </p:pic>
    </p:spTree>
    <p:extLst>
      <p:ext uri="{BB962C8B-B14F-4D97-AF65-F5344CB8AC3E}">
        <p14:creationId xmlns:p14="http://schemas.microsoft.com/office/powerpoint/2010/main" val="4107271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Recommended reading</a:t>
            </a:r>
          </a:p>
        </p:txBody>
      </p:sp>
      <p:sp>
        <p:nvSpPr>
          <p:cNvPr id="2" name="Content Placeholder 1"/>
          <p:cNvSpPr>
            <a:spLocks noGrp="1"/>
          </p:cNvSpPr>
          <p:nvPr>
            <p:ph idx="1"/>
          </p:nvPr>
        </p:nvSpPr>
        <p:spPr>
          <a:xfrm>
            <a:off x="609600" y="1916832"/>
            <a:ext cx="10972800" cy="4608512"/>
          </a:xfrm>
        </p:spPr>
        <p:txBody>
          <a:bodyPr>
            <a:normAutofit/>
          </a:bodyPr>
          <a:lstStyle/>
          <a:p>
            <a:pPr>
              <a:lnSpc>
                <a:spcPct val="110000"/>
              </a:lnSpc>
            </a:pPr>
            <a:r>
              <a:rPr lang="en-GB" dirty="0"/>
              <a:t>Yang &amp; </a:t>
            </a:r>
            <a:r>
              <a:rPr lang="en-GB" dirty="0" err="1"/>
              <a:t>Rannala</a:t>
            </a:r>
            <a:r>
              <a:rPr lang="en-GB" dirty="0"/>
              <a:t>. 2012. </a:t>
            </a:r>
            <a:r>
              <a:rPr lang="en-GB" dirty="0">
                <a:solidFill>
                  <a:srgbClr val="0000FF"/>
                </a:solidFill>
              </a:rPr>
              <a:t>Molecular </a:t>
            </a:r>
            <a:r>
              <a:rPr lang="en-GB" dirty="0" err="1">
                <a:solidFill>
                  <a:srgbClr val="0000FF"/>
                </a:solidFill>
              </a:rPr>
              <a:t>phylogenetics</a:t>
            </a:r>
            <a:r>
              <a:rPr lang="en-GB" dirty="0">
                <a:solidFill>
                  <a:srgbClr val="0000FF"/>
                </a:solidFill>
              </a:rPr>
              <a:t>: principles and practice.</a:t>
            </a:r>
            <a:r>
              <a:rPr lang="en-GB" dirty="0">
                <a:solidFill>
                  <a:srgbClr val="3366FF"/>
                </a:solidFill>
              </a:rPr>
              <a:t> </a:t>
            </a:r>
            <a:r>
              <a:rPr lang="en-GB" dirty="0"/>
              <a:t>Nature Reviews Genetics 13, 303-314. doi:10.1038/nrg3186</a:t>
            </a:r>
          </a:p>
          <a:p>
            <a:pPr>
              <a:lnSpc>
                <a:spcPct val="110000"/>
              </a:lnSpc>
            </a:pPr>
            <a:r>
              <a:rPr lang="en-GB" dirty="0" err="1"/>
              <a:t>Nascimento</a:t>
            </a:r>
            <a:r>
              <a:rPr lang="en-GB" dirty="0"/>
              <a:t>, dos Reis &amp;  Yang. 2017. </a:t>
            </a:r>
            <a:r>
              <a:rPr lang="en-GB" dirty="0">
                <a:solidFill>
                  <a:srgbClr val="0000FF"/>
                </a:solidFill>
              </a:rPr>
              <a:t>A biologist’s guide to Bayesian phylogenetic analysis.</a:t>
            </a:r>
            <a:r>
              <a:rPr lang="en-GB" dirty="0">
                <a:solidFill>
                  <a:srgbClr val="3366FF"/>
                </a:solidFill>
              </a:rPr>
              <a:t> </a:t>
            </a:r>
            <a:r>
              <a:rPr lang="en-GB" dirty="0"/>
              <a:t>Nature Ecology &amp; Evolution 1, 1446–1454. doi:10.1038/s41559-017-0280-x</a:t>
            </a:r>
          </a:p>
          <a:p>
            <a:pPr>
              <a:lnSpc>
                <a:spcPct val="110000"/>
              </a:lnSpc>
            </a:pPr>
            <a:r>
              <a:rPr lang="en-GB" dirty="0"/>
              <a:t>Baum &amp; Smith. 2013. </a:t>
            </a:r>
            <a:r>
              <a:rPr lang="en-GB" dirty="0">
                <a:solidFill>
                  <a:srgbClr val="0000FF"/>
                </a:solidFill>
              </a:rPr>
              <a:t>Tree Thinking: An Introduction to Phylogenetic Biology. </a:t>
            </a:r>
            <a:r>
              <a:rPr lang="en-GB" dirty="0"/>
              <a:t>W.H. Freeman, New York.</a:t>
            </a:r>
          </a:p>
          <a:p>
            <a:pPr>
              <a:lnSpc>
                <a:spcPct val="110000"/>
              </a:lnSpc>
            </a:pPr>
            <a:endParaRPr lang="en-GB" dirty="0"/>
          </a:p>
        </p:txBody>
      </p:sp>
    </p:spTree>
    <p:extLst>
      <p:ext uri="{BB962C8B-B14F-4D97-AF65-F5344CB8AC3E}">
        <p14:creationId xmlns:p14="http://schemas.microsoft.com/office/powerpoint/2010/main" val="106573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p:txBody>
          <a:bodyPr/>
          <a:lstStyle/>
          <a:p>
            <a:r>
              <a:rPr lang="sv-SE"/>
              <a:t>Missing data?</a:t>
            </a:r>
            <a:endParaRPr lang="en-US"/>
          </a:p>
        </p:txBody>
      </p:sp>
      <p:sp>
        <p:nvSpPr>
          <p:cNvPr id="572419" name="Rectangle 3"/>
          <p:cNvSpPr>
            <a:spLocks noGrp="1" noChangeArrowheads="1"/>
          </p:cNvSpPr>
          <p:nvPr>
            <p:ph idx="1"/>
          </p:nvPr>
        </p:nvSpPr>
        <p:spPr>
          <a:xfrm>
            <a:off x="1349115" y="1988840"/>
            <a:ext cx="9318885" cy="4608512"/>
          </a:xfrm>
        </p:spPr>
        <p:txBody>
          <a:bodyPr>
            <a:normAutofit/>
          </a:bodyPr>
          <a:lstStyle/>
          <a:p>
            <a:r>
              <a:rPr lang="sv-SE" dirty="0" err="1"/>
              <a:t>Sometimes</a:t>
            </a:r>
            <a:r>
              <a:rPr lang="sv-SE" dirty="0"/>
              <a:t> not all genes </a:t>
            </a:r>
            <a:r>
              <a:rPr lang="sv-SE" dirty="0" err="1"/>
              <a:t>amplify</a:t>
            </a:r>
            <a:r>
              <a:rPr lang="sv-SE" dirty="0"/>
              <a:t>/</a:t>
            </a:r>
            <a:r>
              <a:rPr lang="sv-SE" dirty="0" err="1"/>
              <a:t>are</a:t>
            </a:r>
            <a:r>
              <a:rPr lang="sv-SE" dirty="0"/>
              <a:t> </a:t>
            </a:r>
            <a:r>
              <a:rPr lang="sv-SE" dirty="0" err="1"/>
              <a:t>found</a:t>
            </a:r>
            <a:r>
              <a:rPr lang="sv-SE" dirty="0"/>
              <a:t> from all </a:t>
            </a:r>
            <a:r>
              <a:rPr lang="sv-SE" dirty="0" err="1"/>
              <a:t>samples</a:t>
            </a:r>
            <a:endParaRPr lang="sv-SE" dirty="0"/>
          </a:p>
          <a:p>
            <a:pPr lvl="1"/>
            <a:r>
              <a:rPr lang="sv-SE" dirty="0" err="1"/>
              <a:t>Should</a:t>
            </a:r>
            <a:r>
              <a:rPr lang="sv-SE" dirty="0"/>
              <a:t> </a:t>
            </a:r>
            <a:r>
              <a:rPr lang="sv-SE" dirty="0" err="1"/>
              <a:t>these</a:t>
            </a:r>
            <a:r>
              <a:rPr lang="sv-SE" dirty="0"/>
              <a:t> </a:t>
            </a:r>
            <a:r>
              <a:rPr lang="sv-SE" dirty="0" err="1"/>
              <a:t>samples</a:t>
            </a:r>
            <a:r>
              <a:rPr lang="sv-SE" dirty="0"/>
              <a:t> be </a:t>
            </a:r>
            <a:r>
              <a:rPr lang="sv-SE" dirty="0" err="1"/>
              <a:t>discarded</a:t>
            </a:r>
            <a:r>
              <a:rPr lang="sv-SE" dirty="0"/>
              <a:t>?</a:t>
            </a:r>
          </a:p>
          <a:p>
            <a:r>
              <a:rPr lang="sv-SE" dirty="0"/>
              <a:t>No – </a:t>
            </a:r>
            <a:r>
              <a:rPr lang="sv-SE" dirty="0" err="1"/>
              <a:t>increased</a:t>
            </a:r>
            <a:r>
              <a:rPr lang="sv-SE" dirty="0"/>
              <a:t> taxon sampling, </a:t>
            </a:r>
            <a:r>
              <a:rPr lang="sv-SE" dirty="0" err="1"/>
              <a:t>despite</a:t>
            </a:r>
            <a:r>
              <a:rPr lang="sv-SE" dirty="0"/>
              <a:t> </a:t>
            </a:r>
            <a:r>
              <a:rPr lang="sv-SE" dirty="0" err="1"/>
              <a:t>missing</a:t>
            </a:r>
            <a:r>
              <a:rPr lang="sv-SE" dirty="0"/>
              <a:t> data, </a:t>
            </a:r>
            <a:r>
              <a:rPr lang="sv-SE" i="1" dirty="0" err="1"/>
              <a:t>usually</a:t>
            </a:r>
            <a:r>
              <a:rPr lang="sv-SE" dirty="0"/>
              <a:t> </a:t>
            </a:r>
            <a:r>
              <a:rPr lang="sv-SE" dirty="0" err="1"/>
              <a:t>increases</a:t>
            </a:r>
            <a:r>
              <a:rPr lang="sv-SE" dirty="0"/>
              <a:t> resolution</a:t>
            </a:r>
          </a:p>
          <a:p>
            <a:pPr lvl="1"/>
            <a:r>
              <a:rPr lang="sv-SE" dirty="0"/>
              <a:t>As long as </a:t>
            </a:r>
            <a:r>
              <a:rPr lang="fi-FI" dirty="0" err="1"/>
              <a:t>missing</a:t>
            </a:r>
            <a:r>
              <a:rPr lang="fi-FI" dirty="0"/>
              <a:t> data </a:t>
            </a:r>
            <a:r>
              <a:rPr lang="fi-FI" dirty="0" err="1"/>
              <a:t>are</a:t>
            </a:r>
            <a:r>
              <a:rPr lang="fi-FI" dirty="0"/>
              <a:t> </a:t>
            </a:r>
            <a:r>
              <a:rPr lang="fi-FI" dirty="0" err="1"/>
              <a:t>spread</a:t>
            </a:r>
            <a:r>
              <a:rPr lang="fi-FI" dirty="0"/>
              <a:t> out </a:t>
            </a:r>
            <a:r>
              <a:rPr lang="fi-FI" dirty="0" err="1"/>
              <a:t>across</a:t>
            </a:r>
            <a:r>
              <a:rPr lang="fi-FI" dirty="0"/>
              <a:t> the </a:t>
            </a:r>
            <a:r>
              <a:rPr lang="fi-FI" dirty="0" err="1"/>
              <a:t>phylogeny</a:t>
            </a:r>
            <a:endParaRPr lang="sv-SE" dirty="0"/>
          </a:p>
          <a:p>
            <a:r>
              <a:rPr lang="sv-SE" dirty="0"/>
              <a:t>Start </a:t>
            </a:r>
            <a:r>
              <a:rPr lang="sv-SE" dirty="0" err="1"/>
              <a:t>with</a:t>
            </a:r>
            <a:r>
              <a:rPr lang="sv-SE" dirty="0"/>
              <a:t> </a:t>
            </a:r>
            <a:r>
              <a:rPr lang="sv-SE" dirty="0" err="1"/>
              <a:t>using</a:t>
            </a:r>
            <a:r>
              <a:rPr lang="sv-SE" dirty="0"/>
              <a:t> all </a:t>
            </a:r>
            <a:r>
              <a:rPr lang="sv-SE" dirty="0" err="1"/>
              <a:t>available</a:t>
            </a:r>
            <a:r>
              <a:rPr lang="sv-SE" dirty="0"/>
              <a:t> data in </a:t>
            </a:r>
            <a:r>
              <a:rPr lang="sv-SE" dirty="0" err="1"/>
              <a:t>your</a:t>
            </a:r>
            <a:r>
              <a:rPr lang="sv-SE" dirty="0"/>
              <a:t> data </a:t>
            </a:r>
            <a:r>
              <a:rPr lang="sv-SE" dirty="0" err="1"/>
              <a:t>exploration</a:t>
            </a:r>
            <a:endParaRPr lang="sv-SE" dirty="0"/>
          </a:p>
          <a:p>
            <a:pPr lvl="1"/>
            <a:r>
              <a:rPr lang="sv-SE" dirty="0"/>
              <a:t>A</a:t>
            </a:r>
            <a:r>
              <a:rPr lang="fi-FI" dirty="0" err="1"/>
              <a:t>nd</a:t>
            </a:r>
            <a:r>
              <a:rPr lang="fi-FI" dirty="0"/>
              <a:t> </a:t>
            </a:r>
            <a:r>
              <a:rPr lang="fi-FI" dirty="0" err="1"/>
              <a:t>perhaps</a:t>
            </a:r>
            <a:r>
              <a:rPr lang="fi-FI" dirty="0"/>
              <a:t> </a:t>
            </a:r>
            <a:r>
              <a:rPr lang="fi-FI" dirty="0" err="1"/>
              <a:t>drop</a:t>
            </a:r>
            <a:r>
              <a:rPr lang="fi-FI" dirty="0"/>
              <a:t> </a:t>
            </a:r>
            <a:r>
              <a:rPr lang="fi-FI" dirty="0" err="1"/>
              <a:t>some</a:t>
            </a:r>
            <a:r>
              <a:rPr lang="fi-FI" dirty="0"/>
              <a:t> taxa </a:t>
            </a:r>
            <a:r>
              <a:rPr lang="fi-FI" dirty="0" err="1"/>
              <a:t>if</a:t>
            </a:r>
            <a:r>
              <a:rPr lang="fi-FI" dirty="0"/>
              <a:t> </a:t>
            </a:r>
            <a:r>
              <a:rPr lang="fi-FI" dirty="0" err="1"/>
              <a:t>they</a:t>
            </a:r>
            <a:r>
              <a:rPr lang="fi-FI" dirty="0"/>
              <a:t> </a:t>
            </a:r>
            <a:r>
              <a:rPr lang="fi-FI" dirty="0" err="1"/>
              <a:t>are</a:t>
            </a:r>
            <a:r>
              <a:rPr lang="fi-FI" dirty="0"/>
              <a:t> </a:t>
            </a:r>
            <a:r>
              <a:rPr lang="fi-FI" dirty="0" err="1"/>
              <a:t>behaving</a:t>
            </a:r>
            <a:r>
              <a:rPr lang="fi-FI" dirty="0"/>
              <a:t> as ’</a:t>
            </a:r>
            <a:r>
              <a:rPr lang="fi-FI" dirty="0" err="1"/>
              <a:t>rogues</a:t>
            </a:r>
            <a:r>
              <a:rPr lang="fi-FI" dirty="0"/>
              <a:t>’</a:t>
            </a:r>
          </a:p>
          <a:p>
            <a:pPr lvl="1"/>
            <a:r>
              <a:rPr lang="fi-FI" dirty="0"/>
              <a:t>’</a:t>
            </a:r>
            <a:r>
              <a:rPr lang="fi-FI" dirty="0" err="1"/>
              <a:t>rogue</a:t>
            </a:r>
            <a:r>
              <a:rPr lang="fi-FI" dirty="0"/>
              <a:t> taxa’ </a:t>
            </a:r>
            <a:r>
              <a:rPr lang="mr-IN" dirty="0"/>
              <a:t>–</a:t>
            </a:r>
            <a:r>
              <a:rPr lang="fi-FI" dirty="0"/>
              <a:t> taxa </a:t>
            </a:r>
            <a:r>
              <a:rPr lang="fi-FI" dirty="0" err="1"/>
              <a:t>that</a:t>
            </a:r>
            <a:r>
              <a:rPr lang="fi-FI" dirty="0"/>
              <a:t> </a:t>
            </a:r>
            <a:r>
              <a:rPr lang="fi-FI" dirty="0" err="1"/>
              <a:t>jump</a:t>
            </a:r>
            <a:r>
              <a:rPr lang="fi-FI" dirty="0"/>
              <a:t> </a:t>
            </a:r>
            <a:r>
              <a:rPr lang="fi-FI" dirty="0" err="1"/>
              <a:t>around</a:t>
            </a:r>
            <a:r>
              <a:rPr lang="fi-FI" dirty="0"/>
              <a:t> in the </a:t>
            </a:r>
            <a:r>
              <a:rPr lang="fi-FI" dirty="0" err="1"/>
              <a:t>phylogeny</a:t>
            </a:r>
            <a:endParaRPr lang="sv-SE" dirty="0"/>
          </a:p>
        </p:txBody>
      </p:sp>
    </p:spTree>
    <p:extLst>
      <p:ext uri="{BB962C8B-B14F-4D97-AF65-F5344CB8AC3E}">
        <p14:creationId xmlns:p14="http://schemas.microsoft.com/office/powerpoint/2010/main" val="53202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241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241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241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2419">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2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9-10-10 at 10.50.58.png"/>
          <p:cNvPicPr>
            <a:picLocks noChangeAspect="1"/>
          </p:cNvPicPr>
          <p:nvPr/>
        </p:nvPicPr>
        <p:blipFill rotWithShape="1">
          <a:blip r:embed="rId2">
            <a:extLst>
              <a:ext uri="{28A0092B-C50C-407E-A947-70E740481C1C}">
                <a14:useLocalDpi xmlns:a14="http://schemas.microsoft.com/office/drawing/2010/main" val="0"/>
              </a:ext>
            </a:extLst>
          </a:blip>
          <a:srcRect b="22986"/>
          <a:stretch/>
        </p:blipFill>
        <p:spPr>
          <a:xfrm>
            <a:off x="2639616" y="116632"/>
            <a:ext cx="6768752" cy="2758504"/>
          </a:xfrm>
          <a:prstGeom prst="rect">
            <a:avLst/>
          </a:prstGeom>
        </p:spPr>
      </p:pic>
      <p:pic>
        <p:nvPicPr>
          <p:cNvPr id="5" name="Picture 4" descr="Screen Shot 2019-10-10 at 10.52.06.png"/>
          <p:cNvPicPr>
            <a:picLocks noChangeAspect="1"/>
          </p:cNvPicPr>
          <p:nvPr/>
        </p:nvPicPr>
        <p:blipFill rotWithShape="1">
          <a:blip r:embed="rId3">
            <a:extLst>
              <a:ext uri="{28A0092B-C50C-407E-A947-70E740481C1C}">
                <a14:useLocalDpi xmlns:a14="http://schemas.microsoft.com/office/drawing/2010/main" val="0"/>
              </a:ext>
            </a:extLst>
          </a:blip>
          <a:srcRect b="21784"/>
          <a:stretch/>
        </p:blipFill>
        <p:spPr>
          <a:xfrm>
            <a:off x="3215680" y="2819728"/>
            <a:ext cx="6048672" cy="4038272"/>
          </a:xfrm>
          <a:prstGeom prst="rect">
            <a:avLst/>
          </a:prstGeom>
        </p:spPr>
      </p:pic>
    </p:spTree>
    <p:extLst>
      <p:ext uri="{BB962C8B-B14F-4D97-AF65-F5344CB8AC3E}">
        <p14:creationId xmlns:p14="http://schemas.microsoft.com/office/powerpoint/2010/main" val="2487161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12407</TotalTime>
  <Words>4175</Words>
  <Application>Microsoft Macintosh PowerPoint</Application>
  <PresentationFormat>Widescreen</PresentationFormat>
  <Paragraphs>601</Paragraphs>
  <Slides>71</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Calibri</vt:lpstr>
      <vt:lpstr>Calibri Light</vt:lpstr>
      <vt:lpstr>Courier New</vt:lpstr>
      <vt:lpstr>Lucida Sans Unicode</vt:lpstr>
      <vt:lpstr>Tahoma</vt:lpstr>
      <vt:lpstr>Times New Roman</vt:lpstr>
      <vt:lpstr>Office Theme</vt:lpstr>
      <vt:lpstr>Lecture 5:  Properties of DNA data and assessing robustness of hypotheses</vt:lpstr>
      <vt:lpstr>Data: how much is needed? </vt:lpstr>
      <vt:lpstr>How much data?</vt:lpstr>
      <vt:lpstr>Choosing taxa or data</vt:lpstr>
      <vt:lpstr>Number of genes</vt:lpstr>
      <vt:lpstr>Number of taxa</vt:lpstr>
      <vt:lpstr>Adding genes and adding taxa helps!</vt:lpstr>
      <vt:lpstr>Missing data?</vt:lpstr>
      <vt:lpstr>PowerPoint Presentation</vt:lpstr>
      <vt:lpstr>Figure 1. Distribution of missing data in molecular matrices. a) A complete matrix, where no missing data are involved (referred as the backbone data set). b) A single-gene matrix, including only one molecular marker and therefore providing information about only one gene history (referred as the barcode data set). c) The combined matrix, the product of merging a backbone and a barcode data set…</vt:lpstr>
      <vt:lpstr>Phylogenomics</vt:lpstr>
      <vt:lpstr>PowerPoint Presentation</vt:lpstr>
      <vt:lpstr>PowerPoint Presentation</vt:lpstr>
      <vt:lpstr>PowerPoint Presentation</vt:lpstr>
      <vt:lpstr>PowerPoint Presentation</vt:lpstr>
      <vt:lpstr>Properties of DNA data important to consider</vt:lpstr>
      <vt:lpstr>Multiple changes at a single site – hidden changes</vt:lpstr>
      <vt:lpstr>“Multiple hits” or saturation</vt:lpstr>
      <vt:lpstr>Saturation and long-branch attraction</vt:lpstr>
      <vt:lpstr>PowerPoint Presentation</vt:lpstr>
      <vt:lpstr>PowerPoint Presentation</vt:lpstr>
      <vt:lpstr>What can we do about saturation/LBA?</vt:lpstr>
      <vt:lpstr>Orthology or paralogy?</vt:lpstr>
      <vt:lpstr>Orthology: gene trees and species trees</vt:lpstr>
      <vt:lpstr>Paralogy: can produce misleading trees</vt:lpstr>
      <vt:lpstr>Paralogy: can produce misleading trees</vt:lpstr>
      <vt:lpstr>Incomplete lineage sorting (ILS)</vt:lpstr>
      <vt:lpstr>Are species monophyletic?</vt:lpstr>
      <vt:lpstr>PowerPoint Presentation</vt:lpstr>
      <vt:lpstr>PowerPoint Presentation</vt:lpstr>
      <vt:lpstr>The presence of poly- and paraphyletic lineages</vt:lpstr>
      <vt:lpstr>PowerPoint Presentation</vt:lpstr>
      <vt:lpstr>PowerPoint Presentation</vt:lpstr>
      <vt:lpstr>PowerPoint Presentation</vt:lpstr>
      <vt:lpstr>PowerPoint Presentation</vt:lpstr>
      <vt:lpstr>PowerPoint Presentation</vt:lpstr>
      <vt:lpstr>PowerPoint Presentation</vt:lpstr>
      <vt:lpstr>Multispecies coalescent model (MSC)</vt:lpstr>
      <vt:lpstr>Lateral (=Horizontal) Gene Transfer</vt:lpstr>
      <vt:lpstr>Figure 4. Species trees estimated using SNAPP (including five samples per species). a) Species tree based on [one subset of sequence data and b) species tree based on a different subset]… All nodes are supported by a posterior probability of 1.00.</vt:lpstr>
      <vt:lpstr>Figure 4. Species trees estimated using SNAPP (including five samples per species). a) Species tree based on [one subset of sequence data and b) species tree based on a different subset]… All nodes are supported by a posterior probability of 1.00.</vt:lpstr>
      <vt:lpstr>Mito-nuclear discordance</vt:lpstr>
      <vt:lpstr>PowerPoint Presentation</vt:lpstr>
      <vt:lpstr>PowerPoint Presentation</vt:lpstr>
      <vt:lpstr>PowerPoint Presentation</vt:lpstr>
      <vt:lpstr>Biased base compositions?</vt:lpstr>
      <vt:lpstr>Compositional hetereogeneity </vt:lpstr>
      <vt:lpstr>Properties of molecular data?</vt:lpstr>
      <vt:lpstr>How good is our phylogenetic hypothesis?</vt:lpstr>
      <vt:lpstr>Assessing phylogenetic hypotheses and signal in phylogenetic data</vt:lpstr>
      <vt:lpstr>Support and stability</vt:lpstr>
      <vt:lpstr>Assessing phylogenetic hypotheses - Support</vt:lpstr>
      <vt:lpstr>Bootstrapping</vt:lpstr>
      <vt:lpstr>Bootstrapping phylogenies</vt:lpstr>
      <vt:lpstr>Bootstrap</vt:lpstr>
      <vt:lpstr>PowerPoint Presentation</vt:lpstr>
      <vt:lpstr>Bootstrap - interpretation </vt:lpstr>
      <vt:lpstr>Other branch support measures</vt:lpstr>
      <vt:lpstr>Other branch support measures</vt:lpstr>
      <vt:lpstr>Concordance factors</vt:lpstr>
      <vt:lpstr>Concordance factors example: UFB/gCF/sCF – potential issue: gene tree estimation error</vt:lpstr>
      <vt:lpstr>ML vs. Bayesian view</vt:lpstr>
      <vt:lpstr>Bayesian Inference:  summarizing posterior trees</vt:lpstr>
      <vt:lpstr>Bayesian Inference – Err on side of complexity</vt:lpstr>
      <vt:lpstr>Branch support: summary</vt:lpstr>
      <vt:lpstr>What is significant support?</vt:lpstr>
      <vt:lpstr>Stability of the hypothesis</vt:lpstr>
      <vt:lpstr>PowerPoint Presentation</vt:lpstr>
      <vt:lpstr>PowerPoint Presentation</vt:lpstr>
      <vt:lpstr>Phylogenetic signal</vt:lpstr>
      <vt:lpstr>Recommended reading</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Tobias</dc:creator>
  <cp:lastModifiedBy>Jadranka Rota</cp:lastModifiedBy>
  <cp:revision>153</cp:revision>
  <dcterms:created xsi:type="dcterms:W3CDTF">2021-11-09T09:29:54Z</dcterms:created>
  <dcterms:modified xsi:type="dcterms:W3CDTF">2024-05-15T11:33:03Z</dcterms:modified>
</cp:coreProperties>
</file>